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1" r:id="rId3"/>
    <p:sldId id="262" r:id="rId4"/>
    <p:sldId id="257" r:id="rId5"/>
    <p:sldId id="263" r:id="rId6"/>
    <p:sldId id="258" r:id="rId7"/>
    <p:sldId id="1058" r:id="rId8"/>
    <p:sldId id="1059" r:id="rId9"/>
    <p:sldId id="266" r:id="rId10"/>
    <p:sldId id="267" r:id="rId11"/>
    <p:sldId id="268" r:id="rId12"/>
    <p:sldId id="264" r:id="rId13"/>
    <p:sldId id="265" r:id="rId14"/>
    <p:sldId id="270" r:id="rId15"/>
    <p:sldId id="274" r:id="rId16"/>
    <p:sldId id="269" r:id="rId17"/>
    <p:sldId id="276" r:id="rId18"/>
    <p:sldId id="275" r:id="rId19"/>
    <p:sldId id="1061" r:id="rId20"/>
    <p:sldId id="1060" r:id="rId2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B4389"/>
    <a:srgbClr val="097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9" autoAdjust="0"/>
    <p:restoredTop sz="94660"/>
  </p:normalViewPr>
  <p:slideViewPr>
    <p:cSldViewPr snapToGrid="0">
      <p:cViewPr varScale="1">
        <p:scale>
          <a:sx n="77" d="100"/>
          <a:sy n="77" d="100"/>
        </p:scale>
        <p:origin x="8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4AD8BB-BF7B-4C90-A5F6-845013501BBB}" type="doc">
      <dgm:prSet loTypeId="urn:microsoft.com/office/officeart/2005/8/layout/orgChart1" loCatId="hierarchy" qsTypeId="urn:microsoft.com/office/officeart/2005/8/quickstyle/simple1" qsCatId="simple" csTypeId="urn:microsoft.com/office/officeart/2005/8/colors/accent3_2" csCatId="accent3" phldr="0"/>
      <dgm:spPr/>
      <dgm:t>
        <a:bodyPr/>
        <a:lstStyle/>
        <a:p>
          <a:endParaRPr lang="en-MY"/>
        </a:p>
      </dgm:t>
    </dgm:pt>
    <dgm:pt modelId="{3F584BFB-CA63-4A4D-B2EC-E61191E8FD05}">
      <dgm:prSet phldrT="[Text]" phldr="1" custT="1"/>
      <dgm:spPr/>
      <dgm:t>
        <a:bodyPr/>
        <a:lstStyle/>
        <a:p>
          <a:endParaRPr lang="en-MY" sz="3200"/>
        </a:p>
      </dgm:t>
    </dgm:pt>
    <dgm:pt modelId="{9C1638BF-C148-42CC-90C5-AF2AA52AD268}" type="parTrans" cxnId="{DA5B6A58-AE49-44D3-BC42-D134BDA92533}">
      <dgm:prSet/>
      <dgm:spPr/>
      <dgm:t>
        <a:bodyPr/>
        <a:lstStyle/>
        <a:p>
          <a:endParaRPr lang="en-MY" sz="1000"/>
        </a:p>
      </dgm:t>
    </dgm:pt>
    <dgm:pt modelId="{C9008612-0042-4DF9-B93D-5EF806D0F5CB}" type="sibTrans" cxnId="{DA5B6A58-AE49-44D3-BC42-D134BDA92533}">
      <dgm:prSet/>
      <dgm:spPr/>
      <dgm:t>
        <a:bodyPr/>
        <a:lstStyle/>
        <a:p>
          <a:endParaRPr lang="en-MY" sz="1000"/>
        </a:p>
      </dgm:t>
    </dgm:pt>
    <dgm:pt modelId="{89CBBCF2-36C5-49F1-923A-5B1E1A7511FE}" type="asst">
      <dgm:prSet phldrT="[Text]" phldr="1" custT="1"/>
      <dgm:spPr/>
      <dgm:t>
        <a:bodyPr/>
        <a:lstStyle/>
        <a:p>
          <a:endParaRPr lang="en-MY" sz="3200"/>
        </a:p>
      </dgm:t>
    </dgm:pt>
    <dgm:pt modelId="{0A792BD6-4C56-4197-BC36-D03C54510243}" type="parTrans" cxnId="{971328B6-0239-4843-958C-9E54CA507650}">
      <dgm:prSet/>
      <dgm:spPr/>
      <dgm:t>
        <a:bodyPr/>
        <a:lstStyle/>
        <a:p>
          <a:endParaRPr lang="en-MY" sz="1000"/>
        </a:p>
      </dgm:t>
    </dgm:pt>
    <dgm:pt modelId="{3B33B822-454F-4220-ABD0-472F4744ECCB}" type="sibTrans" cxnId="{971328B6-0239-4843-958C-9E54CA507650}">
      <dgm:prSet/>
      <dgm:spPr/>
      <dgm:t>
        <a:bodyPr/>
        <a:lstStyle/>
        <a:p>
          <a:endParaRPr lang="en-MY" sz="1000"/>
        </a:p>
      </dgm:t>
    </dgm:pt>
    <dgm:pt modelId="{9985FFDA-C53F-438F-97E0-D34BFCD47015}">
      <dgm:prSet phldrT="[Text]" phldr="1" custT="1"/>
      <dgm:spPr/>
      <dgm:t>
        <a:bodyPr/>
        <a:lstStyle/>
        <a:p>
          <a:endParaRPr lang="en-MY" sz="3200"/>
        </a:p>
      </dgm:t>
    </dgm:pt>
    <dgm:pt modelId="{AE909BA8-C256-4515-927E-EEC5148EF7DE}" type="parTrans" cxnId="{2FDF15BE-BAAE-4C03-8362-0AD9A29AFC40}">
      <dgm:prSet/>
      <dgm:spPr/>
      <dgm:t>
        <a:bodyPr/>
        <a:lstStyle/>
        <a:p>
          <a:endParaRPr lang="en-MY" sz="1000"/>
        </a:p>
      </dgm:t>
    </dgm:pt>
    <dgm:pt modelId="{F448019E-22E7-48A0-B9D1-9961BD9808CF}" type="sibTrans" cxnId="{2FDF15BE-BAAE-4C03-8362-0AD9A29AFC40}">
      <dgm:prSet/>
      <dgm:spPr/>
      <dgm:t>
        <a:bodyPr/>
        <a:lstStyle/>
        <a:p>
          <a:endParaRPr lang="en-MY" sz="1000"/>
        </a:p>
      </dgm:t>
    </dgm:pt>
    <dgm:pt modelId="{9F75401D-ED84-4087-B31D-3B06F9CF7B9A}">
      <dgm:prSet phldrT="[Text]" phldr="1" custT="1"/>
      <dgm:spPr/>
      <dgm:t>
        <a:bodyPr/>
        <a:lstStyle/>
        <a:p>
          <a:endParaRPr lang="en-MY" sz="3200"/>
        </a:p>
      </dgm:t>
    </dgm:pt>
    <dgm:pt modelId="{174900CF-CA56-4B2B-8E2D-31D181661A2D}" type="parTrans" cxnId="{654DDC72-E7D5-4958-B9A8-C1F5956222F5}">
      <dgm:prSet/>
      <dgm:spPr/>
      <dgm:t>
        <a:bodyPr/>
        <a:lstStyle/>
        <a:p>
          <a:endParaRPr lang="en-MY" sz="1000"/>
        </a:p>
      </dgm:t>
    </dgm:pt>
    <dgm:pt modelId="{635F5FAC-EBCE-4574-B727-346BC50792C0}" type="sibTrans" cxnId="{654DDC72-E7D5-4958-B9A8-C1F5956222F5}">
      <dgm:prSet/>
      <dgm:spPr/>
      <dgm:t>
        <a:bodyPr/>
        <a:lstStyle/>
        <a:p>
          <a:endParaRPr lang="en-MY" sz="1000"/>
        </a:p>
      </dgm:t>
    </dgm:pt>
    <dgm:pt modelId="{3A475C45-93A4-4A1A-B807-7113B4756AF5}">
      <dgm:prSet phldrT="[Text]" phldr="1" custT="1"/>
      <dgm:spPr/>
      <dgm:t>
        <a:bodyPr/>
        <a:lstStyle/>
        <a:p>
          <a:endParaRPr lang="en-MY" sz="3200"/>
        </a:p>
      </dgm:t>
    </dgm:pt>
    <dgm:pt modelId="{74885E89-E486-4BCC-9F18-E97E1E64C850}" type="parTrans" cxnId="{68413A65-7C5A-43B6-B5B0-221E344561FC}">
      <dgm:prSet/>
      <dgm:spPr/>
      <dgm:t>
        <a:bodyPr/>
        <a:lstStyle/>
        <a:p>
          <a:endParaRPr lang="en-MY" sz="1000"/>
        </a:p>
      </dgm:t>
    </dgm:pt>
    <dgm:pt modelId="{EE8709D3-C3C5-4145-9842-70A521A00C8B}" type="sibTrans" cxnId="{68413A65-7C5A-43B6-B5B0-221E344561FC}">
      <dgm:prSet/>
      <dgm:spPr/>
      <dgm:t>
        <a:bodyPr/>
        <a:lstStyle/>
        <a:p>
          <a:endParaRPr lang="en-MY" sz="1000"/>
        </a:p>
      </dgm:t>
    </dgm:pt>
    <dgm:pt modelId="{790A0ADC-A9E3-4A2E-B748-80D5521DEDB8}" type="pres">
      <dgm:prSet presAssocID="{8B4AD8BB-BF7B-4C90-A5F6-845013501BB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78CD576-CBD5-4AA3-AEA8-BAD205E7375D}" type="pres">
      <dgm:prSet presAssocID="{3F584BFB-CA63-4A4D-B2EC-E61191E8FD05}" presName="hierRoot1" presStyleCnt="0">
        <dgm:presLayoutVars>
          <dgm:hierBranch val="init"/>
        </dgm:presLayoutVars>
      </dgm:prSet>
      <dgm:spPr/>
    </dgm:pt>
    <dgm:pt modelId="{15A99E6D-710D-46D5-9E40-3483B59BC1D2}" type="pres">
      <dgm:prSet presAssocID="{3F584BFB-CA63-4A4D-B2EC-E61191E8FD05}" presName="rootComposite1" presStyleCnt="0"/>
      <dgm:spPr/>
    </dgm:pt>
    <dgm:pt modelId="{AE1B521F-499E-4293-8659-D8FB31993BEA}" type="pres">
      <dgm:prSet presAssocID="{3F584BFB-CA63-4A4D-B2EC-E61191E8FD05}" presName="rootText1" presStyleLbl="node0" presStyleIdx="0" presStyleCnt="1">
        <dgm:presLayoutVars>
          <dgm:chPref val="3"/>
        </dgm:presLayoutVars>
      </dgm:prSet>
      <dgm:spPr/>
    </dgm:pt>
    <dgm:pt modelId="{461A3AC0-D75C-4601-8AEB-5C31263885A1}" type="pres">
      <dgm:prSet presAssocID="{3F584BFB-CA63-4A4D-B2EC-E61191E8FD05}" presName="rootConnector1" presStyleLbl="node1" presStyleIdx="0" presStyleCnt="0"/>
      <dgm:spPr/>
    </dgm:pt>
    <dgm:pt modelId="{44EE1AA2-A46C-4BBC-ACFB-F4481EF00C24}" type="pres">
      <dgm:prSet presAssocID="{3F584BFB-CA63-4A4D-B2EC-E61191E8FD05}" presName="hierChild2" presStyleCnt="0"/>
      <dgm:spPr/>
    </dgm:pt>
    <dgm:pt modelId="{7D2BA176-87BD-4CB4-8ADF-5D382BAECBAF}" type="pres">
      <dgm:prSet presAssocID="{AE909BA8-C256-4515-927E-EEC5148EF7DE}" presName="Name37" presStyleLbl="parChTrans1D2" presStyleIdx="0" presStyleCnt="4"/>
      <dgm:spPr/>
    </dgm:pt>
    <dgm:pt modelId="{F67843C1-AAB9-48B9-AC7A-95FF03A6D3B5}" type="pres">
      <dgm:prSet presAssocID="{9985FFDA-C53F-438F-97E0-D34BFCD47015}" presName="hierRoot2" presStyleCnt="0">
        <dgm:presLayoutVars>
          <dgm:hierBranch val="init"/>
        </dgm:presLayoutVars>
      </dgm:prSet>
      <dgm:spPr/>
    </dgm:pt>
    <dgm:pt modelId="{CABE5BFE-A6A7-476A-A0A0-2C35B9EFD4EE}" type="pres">
      <dgm:prSet presAssocID="{9985FFDA-C53F-438F-97E0-D34BFCD47015}" presName="rootComposite" presStyleCnt="0"/>
      <dgm:spPr/>
    </dgm:pt>
    <dgm:pt modelId="{8A0D1C5C-AEAA-4932-AFA2-E6E3C7EA65BA}" type="pres">
      <dgm:prSet presAssocID="{9985FFDA-C53F-438F-97E0-D34BFCD47015}" presName="rootText" presStyleLbl="node2" presStyleIdx="0" presStyleCnt="3">
        <dgm:presLayoutVars>
          <dgm:chPref val="3"/>
        </dgm:presLayoutVars>
      </dgm:prSet>
      <dgm:spPr/>
    </dgm:pt>
    <dgm:pt modelId="{1A42D1E1-4056-4C45-9D35-C7C44E356F45}" type="pres">
      <dgm:prSet presAssocID="{9985FFDA-C53F-438F-97E0-D34BFCD47015}" presName="rootConnector" presStyleLbl="node2" presStyleIdx="0" presStyleCnt="3"/>
      <dgm:spPr/>
    </dgm:pt>
    <dgm:pt modelId="{D326E817-BD2A-4B9C-8323-E5C69F1E0D42}" type="pres">
      <dgm:prSet presAssocID="{9985FFDA-C53F-438F-97E0-D34BFCD47015}" presName="hierChild4" presStyleCnt="0"/>
      <dgm:spPr/>
    </dgm:pt>
    <dgm:pt modelId="{B7C6FBFB-D9AD-4C2A-861E-91F57EF085C9}" type="pres">
      <dgm:prSet presAssocID="{9985FFDA-C53F-438F-97E0-D34BFCD47015}" presName="hierChild5" presStyleCnt="0"/>
      <dgm:spPr/>
    </dgm:pt>
    <dgm:pt modelId="{D7B3D636-5AA9-4EFD-AE22-196EA71AC868}" type="pres">
      <dgm:prSet presAssocID="{174900CF-CA56-4B2B-8E2D-31D181661A2D}" presName="Name37" presStyleLbl="parChTrans1D2" presStyleIdx="1" presStyleCnt="4"/>
      <dgm:spPr/>
    </dgm:pt>
    <dgm:pt modelId="{A4035EC0-A9A1-4A41-B9C8-4F342BEFBC1F}" type="pres">
      <dgm:prSet presAssocID="{9F75401D-ED84-4087-B31D-3B06F9CF7B9A}" presName="hierRoot2" presStyleCnt="0">
        <dgm:presLayoutVars>
          <dgm:hierBranch val="init"/>
        </dgm:presLayoutVars>
      </dgm:prSet>
      <dgm:spPr/>
    </dgm:pt>
    <dgm:pt modelId="{A3451AFB-E69F-479C-9B85-5B7B6E12040C}" type="pres">
      <dgm:prSet presAssocID="{9F75401D-ED84-4087-B31D-3B06F9CF7B9A}" presName="rootComposite" presStyleCnt="0"/>
      <dgm:spPr/>
    </dgm:pt>
    <dgm:pt modelId="{DE3D6ADD-039F-4CC0-BA58-E8F394EBD5EC}" type="pres">
      <dgm:prSet presAssocID="{9F75401D-ED84-4087-B31D-3B06F9CF7B9A}" presName="rootText" presStyleLbl="node2" presStyleIdx="1" presStyleCnt="3">
        <dgm:presLayoutVars>
          <dgm:chPref val="3"/>
        </dgm:presLayoutVars>
      </dgm:prSet>
      <dgm:spPr/>
    </dgm:pt>
    <dgm:pt modelId="{85FC31D2-DF51-46BE-ADBD-7836E5769A4F}" type="pres">
      <dgm:prSet presAssocID="{9F75401D-ED84-4087-B31D-3B06F9CF7B9A}" presName="rootConnector" presStyleLbl="node2" presStyleIdx="1" presStyleCnt="3"/>
      <dgm:spPr/>
    </dgm:pt>
    <dgm:pt modelId="{D8253516-472E-4CE2-9E80-6893D64113EC}" type="pres">
      <dgm:prSet presAssocID="{9F75401D-ED84-4087-B31D-3B06F9CF7B9A}" presName="hierChild4" presStyleCnt="0"/>
      <dgm:spPr/>
    </dgm:pt>
    <dgm:pt modelId="{18645E4C-EC40-48AE-BEE4-1BDA296DB18A}" type="pres">
      <dgm:prSet presAssocID="{9F75401D-ED84-4087-B31D-3B06F9CF7B9A}" presName="hierChild5" presStyleCnt="0"/>
      <dgm:spPr/>
    </dgm:pt>
    <dgm:pt modelId="{032690A9-3BF3-4E91-B7E9-5D1929613079}" type="pres">
      <dgm:prSet presAssocID="{74885E89-E486-4BCC-9F18-E97E1E64C850}" presName="Name37" presStyleLbl="parChTrans1D2" presStyleIdx="2" presStyleCnt="4"/>
      <dgm:spPr/>
    </dgm:pt>
    <dgm:pt modelId="{CD8DE37D-4FDA-424D-92AA-EEB785156FAD}" type="pres">
      <dgm:prSet presAssocID="{3A475C45-93A4-4A1A-B807-7113B4756AF5}" presName="hierRoot2" presStyleCnt="0">
        <dgm:presLayoutVars>
          <dgm:hierBranch val="init"/>
        </dgm:presLayoutVars>
      </dgm:prSet>
      <dgm:spPr/>
    </dgm:pt>
    <dgm:pt modelId="{1BCAB39F-3247-4DF7-9560-CD0EFF7C30F7}" type="pres">
      <dgm:prSet presAssocID="{3A475C45-93A4-4A1A-B807-7113B4756AF5}" presName="rootComposite" presStyleCnt="0"/>
      <dgm:spPr/>
    </dgm:pt>
    <dgm:pt modelId="{CF6EB970-6094-48C6-A4E1-DE5C4C560C7E}" type="pres">
      <dgm:prSet presAssocID="{3A475C45-93A4-4A1A-B807-7113B4756AF5}" presName="rootText" presStyleLbl="node2" presStyleIdx="2" presStyleCnt="3">
        <dgm:presLayoutVars>
          <dgm:chPref val="3"/>
        </dgm:presLayoutVars>
      </dgm:prSet>
      <dgm:spPr/>
    </dgm:pt>
    <dgm:pt modelId="{C274975C-7DB4-4C9D-BEBF-C46654C7D4A6}" type="pres">
      <dgm:prSet presAssocID="{3A475C45-93A4-4A1A-B807-7113B4756AF5}" presName="rootConnector" presStyleLbl="node2" presStyleIdx="2" presStyleCnt="3"/>
      <dgm:spPr/>
    </dgm:pt>
    <dgm:pt modelId="{FC7CD7DF-9065-46A5-9D68-76BC1B8E2135}" type="pres">
      <dgm:prSet presAssocID="{3A475C45-93A4-4A1A-B807-7113B4756AF5}" presName="hierChild4" presStyleCnt="0"/>
      <dgm:spPr/>
    </dgm:pt>
    <dgm:pt modelId="{49ECC52C-83A9-4AB3-BDA5-BBB1A8EC80BB}" type="pres">
      <dgm:prSet presAssocID="{3A475C45-93A4-4A1A-B807-7113B4756AF5}" presName="hierChild5" presStyleCnt="0"/>
      <dgm:spPr/>
    </dgm:pt>
    <dgm:pt modelId="{AE127656-B944-4F00-95ED-6788AEB112BF}" type="pres">
      <dgm:prSet presAssocID="{3F584BFB-CA63-4A4D-B2EC-E61191E8FD05}" presName="hierChild3" presStyleCnt="0"/>
      <dgm:spPr/>
    </dgm:pt>
    <dgm:pt modelId="{FB6D26D8-A0AC-428D-86C1-D3CCFFEA1C3B}" type="pres">
      <dgm:prSet presAssocID="{0A792BD6-4C56-4197-BC36-D03C54510243}" presName="Name111" presStyleLbl="parChTrans1D2" presStyleIdx="3" presStyleCnt="4"/>
      <dgm:spPr/>
    </dgm:pt>
    <dgm:pt modelId="{7CE9AA26-8890-4BFD-8C7C-AEFDC3A05E2A}" type="pres">
      <dgm:prSet presAssocID="{89CBBCF2-36C5-49F1-923A-5B1E1A7511FE}" presName="hierRoot3" presStyleCnt="0">
        <dgm:presLayoutVars>
          <dgm:hierBranch val="init"/>
        </dgm:presLayoutVars>
      </dgm:prSet>
      <dgm:spPr/>
    </dgm:pt>
    <dgm:pt modelId="{D7DA33F5-767C-4CAC-885A-D0E363B3BEBD}" type="pres">
      <dgm:prSet presAssocID="{89CBBCF2-36C5-49F1-923A-5B1E1A7511FE}" presName="rootComposite3" presStyleCnt="0"/>
      <dgm:spPr/>
    </dgm:pt>
    <dgm:pt modelId="{E4F1F649-4D51-4C68-B7FB-53CC77ECE8E7}" type="pres">
      <dgm:prSet presAssocID="{89CBBCF2-36C5-49F1-923A-5B1E1A7511FE}" presName="rootText3" presStyleLbl="asst1" presStyleIdx="0" presStyleCnt="1">
        <dgm:presLayoutVars>
          <dgm:chPref val="3"/>
        </dgm:presLayoutVars>
      </dgm:prSet>
      <dgm:spPr/>
    </dgm:pt>
    <dgm:pt modelId="{55CD8707-3F53-4A14-AEF5-C49FD215EC00}" type="pres">
      <dgm:prSet presAssocID="{89CBBCF2-36C5-49F1-923A-5B1E1A7511FE}" presName="rootConnector3" presStyleLbl="asst1" presStyleIdx="0" presStyleCnt="1"/>
      <dgm:spPr/>
    </dgm:pt>
    <dgm:pt modelId="{87B424A8-A10A-4B30-9F51-08093FC263E2}" type="pres">
      <dgm:prSet presAssocID="{89CBBCF2-36C5-49F1-923A-5B1E1A7511FE}" presName="hierChild6" presStyleCnt="0"/>
      <dgm:spPr/>
    </dgm:pt>
    <dgm:pt modelId="{C086C652-213D-4FF6-B319-2C5A97A80691}" type="pres">
      <dgm:prSet presAssocID="{89CBBCF2-36C5-49F1-923A-5B1E1A7511FE}" presName="hierChild7" presStyleCnt="0"/>
      <dgm:spPr/>
    </dgm:pt>
  </dgm:ptLst>
  <dgm:cxnLst>
    <dgm:cxn modelId="{81896600-EC31-498C-B086-5AB6347B0B8F}" type="presOf" srcId="{9F75401D-ED84-4087-B31D-3B06F9CF7B9A}" destId="{85FC31D2-DF51-46BE-ADBD-7836E5769A4F}" srcOrd="1" destOrd="0" presId="urn:microsoft.com/office/officeart/2005/8/layout/orgChart1"/>
    <dgm:cxn modelId="{5A84291E-0DA5-4DB3-84AC-AA8A23FEF377}" type="presOf" srcId="{3A475C45-93A4-4A1A-B807-7113B4756AF5}" destId="{C274975C-7DB4-4C9D-BEBF-C46654C7D4A6}" srcOrd="1" destOrd="0" presId="urn:microsoft.com/office/officeart/2005/8/layout/orgChart1"/>
    <dgm:cxn modelId="{B7B42B29-81C8-43BF-B11A-F176BDB42F3B}" type="presOf" srcId="{3F584BFB-CA63-4A4D-B2EC-E61191E8FD05}" destId="{AE1B521F-499E-4293-8659-D8FB31993BEA}" srcOrd="0" destOrd="0" presId="urn:microsoft.com/office/officeart/2005/8/layout/orgChart1"/>
    <dgm:cxn modelId="{2029182D-6054-4718-8B02-B9748969F444}" type="presOf" srcId="{3A475C45-93A4-4A1A-B807-7113B4756AF5}" destId="{CF6EB970-6094-48C6-A4E1-DE5C4C560C7E}" srcOrd="0" destOrd="0" presId="urn:microsoft.com/office/officeart/2005/8/layout/orgChart1"/>
    <dgm:cxn modelId="{E60A6D39-0ABB-4561-97D8-95B82E7DE53B}" type="presOf" srcId="{89CBBCF2-36C5-49F1-923A-5B1E1A7511FE}" destId="{55CD8707-3F53-4A14-AEF5-C49FD215EC00}" srcOrd="1" destOrd="0" presId="urn:microsoft.com/office/officeart/2005/8/layout/orgChart1"/>
    <dgm:cxn modelId="{C7AB433C-148A-4205-8281-D233F0F59E7E}" type="presOf" srcId="{9985FFDA-C53F-438F-97E0-D34BFCD47015}" destId="{1A42D1E1-4056-4C45-9D35-C7C44E356F45}" srcOrd="1" destOrd="0" presId="urn:microsoft.com/office/officeart/2005/8/layout/orgChart1"/>
    <dgm:cxn modelId="{DDB9583F-97FC-4DE3-8AA3-1D461D019F97}" type="presOf" srcId="{AE909BA8-C256-4515-927E-EEC5148EF7DE}" destId="{7D2BA176-87BD-4CB4-8ADF-5D382BAECBAF}" srcOrd="0" destOrd="0" presId="urn:microsoft.com/office/officeart/2005/8/layout/orgChart1"/>
    <dgm:cxn modelId="{68413A65-7C5A-43B6-B5B0-221E344561FC}" srcId="{3F584BFB-CA63-4A4D-B2EC-E61191E8FD05}" destId="{3A475C45-93A4-4A1A-B807-7113B4756AF5}" srcOrd="3" destOrd="0" parTransId="{74885E89-E486-4BCC-9F18-E97E1E64C850}" sibTransId="{EE8709D3-C3C5-4145-9842-70A521A00C8B}"/>
    <dgm:cxn modelId="{DAED2B6E-4BE8-4424-AD1B-97F2D55879FC}" type="presOf" srcId="{174900CF-CA56-4B2B-8E2D-31D181661A2D}" destId="{D7B3D636-5AA9-4EFD-AE22-196EA71AC868}" srcOrd="0" destOrd="0" presId="urn:microsoft.com/office/officeart/2005/8/layout/orgChart1"/>
    <dgm:cxn modelId="{654DDC72-E7D5-4958-B9A8-C1F5956222F5}" srcId="{3F584BFB-CA63-4A4D-B2EC-E61191E8FD05}" destId="{9F75401D-ED84-4087-B31D-3B06F9CF7B9A}" srcOrd="2" destOrd="0" parTransId="{174900CF-CA56-4B2B-8E2D-31D181661A2D}" sibTransId="{635F5FAC-EBCE-4574-B727-346BC50792C0}"/>
    <dgm:cxn modelId="{DA5B6A58-AE49-44D3-BC42-D134BDA92533}" srcId="{8B4AD8BB-BF7B-4C90-A5F6-845013501BBB}" destId="{3F584BFB-CA63-4A4D-B2EC-E61191E8FD05}" srcOrd="0" destOrd="0" parTransId="{9C1638BF-C148-42CC-90C5-AF2AA52AD268}" sibTransId="{C9008612-0042-4DF9-B93D-5EF806D0F5CB}"/>
    <dgm:cxn modelId="{6F164779-ED8A-4D9D-A324-5397B4E09167}" type="presOf" srcId="{0A792BD6-4C56-4197-BC36-D03C54510243}" destId="{FB6D26D8-A0AC-428D-86C1-D3CCFFEA1C3B}" srcOrd="0" destOrd="0" presId="urn:microsoft.com/office/officeart/2005/8/layout/orgChart1"/>
    <dgm:cxn modelId="{B2269C83-08ED-42DB-88DF-015526851F18}" type="presOf" srcId="{74885E89-E486-4BCC-9F18-E97E1E64C850}" destId="{032690A9-3BF3-4E91-B7E9-5D1929613079}" srcOrd="0" destOrd="0" presId="urn:microsoft.com/office/officeart/2005/8/layout/orgChart1"/>
    <dgm:cxn modelId="{8FC2BF8B-B708-4ECA-A185-001823CCEB06}" type="presOf" srcId="{3F584BFB-CA63-4A4D-B2EC-E61191E8FD05}" destId="{461A3AC0-D75C-4601-8AEB-5C31263885A1}" srcOrd="1" destOrd="0" presId="urn:microsoft.com/office/officeart/2005/8/layout/orgChart1"/>
    <dgm:cxn modelId="{95ED5697-4BD9-4420-8E02-CCA36F55E396}" type="presOf" srcId="{89CBBCF2-36C5-49F1-923A-5B1E1A7511FE}" destId="{E4F1F649-4D51-4C68-B7FB-53CC77ECE8E7}" srcOrd="0" destOrd="0" presId="urn:microsoft.com/office/officeart/2005/8/layout/orgChart1"/>
    <dgm:cxn modelId="{BFEFDAA5-B71D-429E-BB0A-9E55273B90D1}" type="presOf" srcId="{9F75401D-ED84-4087-B31D-3B06F9CF7B9A}" destId="{DE3D6ADD-039F-4CC0-BA58-E8F394EBD5EC}" srcOrd="0" destOrd="0" presId="urn:microsoft.com/office/officeart/2005/8/layout/orgChart1"/>
    <dgm:cxn modelId="{971328B6-0239-4843-958C-9E54CA507650}" srcId="{3F584BFB-CA63-4A4D-B2EC-E61191E8FD05}" destId="{89CBBCF2-36C5-49F1-923A-5B1E1A7511FE}" srcOrd="0" destOrd="0" parTransId="{0A792BD6-4C56-4197-BC36-D03C54510243}" sibTransId="{3B33B822-454F-4220-ABD0-472F4744ECCB}"/>
    <dgm:cxn modelId="{2FDF15BE-BAAE-4C03-8362-0AD9A29AFC40}" srcId="{3F584BFB-CA63-4A4D-B2EC-E61191E8FD05}" destId="{9985FFDA-C53F-438F-97E0-D34BFCD47015}" srcOrd="1" destOrd="0" parTransId="{AE909BA8-C256-4515-927E-EEC5148EF7DE}" sibTransId="{F448019E-22E7-48A0-B9D1-9961BD9808CF}"/>
    <dgm:cxn modelId="{197146CB-E8D2-40D3-8425-DDD54504AEB3}" type="presOf" srcId="{8B4AD8BB-BF7B-4C90-A5F6-845013501BBB}" destId="{790A0ADC-A9E3-4A2E-B748-80D5521DEDB8}" srcOrd="0" destOrd="0" presId="urn:microsoft.com/office/officeart/2005/8/layout/orgChart1"/>
    <dgm:cxn modelId="{4B362BFA-BB17-4930-8C0E-4A36775B8AAB}" type="presOf" srcId="{9985FFDA-C53F-438F-97E0-D34BFCD47015}" destId="{8A0D1C5C-AEAA-4932-AFA2-E6E3C7EA65BA}" srcOrd="0" destOrd="0" presId="urn:microsoft.com/office/officeart/2005/8/layout/orgChart1"/>
    <dgm:cxn modelId="{FB05C5FD-729E-45DF-A36E-70FE60329D87}" type="presParOf" srcId="{790A0ADC-A9E3-4A2E-B748-80D5521DEDB8}" destId="{C78CD576-CBD5-4AA3-AEA8-BAD205E7375D}" srcOrd="0" destOrd="0" presId="urn:microsoft.com/office/officeart/2005/8/layout/orgChart1"/>
    <dgm:cxn modelId="{6C99EF9D-22D2-41B1-BD9C-6814F9D23C37}" type="presParOf" srcId="{C78CD576-CBD5-4AA3-AEA8-BAD205E7375D}" destId="{15A99E6D-710D-46D5-9E40-3483B59BC1D2}" srcOrd="0" destOrd="0" presId="urn:microsoft.com/office/officeart/2005/8/layout/orgChart1"/>
    <dgm:cxn modelId="{A92C4101-C6D8-463E-B9F5-0C643BBD5C19}" type="presParOf" srcId="{15A99E6D-710D-46D5-9E40-3483B59BC1D2}" destId="{AE1B521F-499E-4293-8659-D8FB31993BEA}" srcOrd="0" destOrd="0" presId="urn:microsoft.com/office/officeart/2005/8/layout/orgChart1"/>
    <dgm:cxn modelId="{C2433968-DE0E-408E-A8C4-E5493A3EBC65}" type="presParOf" srcId="{15A99E6D-710D-46D5-9E40-3483B59BC1D2}" destId="{461A3AC0-D75C-4601-8AEB-5C31263885A1}" srcOrd="1" destOrd="0" presId="urn:microsoft.com/office/officeart/2005/8/layout/orgChart1"/>
    <dgm:cxn modelId="{9D60C871-A671-4566-A73F-4CF4760A6CDA}" type="presParOf" srcId="{C78CD576-CBD5-4AA3-AEA8-BAD205E7375D}" destId="{44EE1AA2-A46C-4BBC-ACFB-F4481EF00C24}" srcOrd="1" destOrd="0" presId="urn:microsoft.com/office/officeart/2005/8/layout/orgChart1"/>
    <dgm:cxn modelId="{014C7596-673F-408F-AA41-AEBC80F99115}" type="presParOf" srcId="{44EE1AA2-A46C-4BBC-ACFB-F4481EF00C24}" destId="{7D2BA176-87BD-4CB4-8ADF-5D382BAECBAF}" srcOrd="0" destOrd="0" presId="urn:microsoft.com/office/officeart/2005/8/layout/orgChart1"/>
    <dgm:cxn modelId="{9C5E03D2-3191-484E-9464-0009C97D7CF8}" type="presParOf" srcId="{44EE1AA2-A46C-4BBC-ACFB-F4481EF00C24}" destId="{F67843C1-AAB9-48B9-AC7A-95FF03A6D3B5}" srcOrd="1" destOrd="0" presId="urn:microsoft.com/office/officeart/2005/8/layout/orgChart1"/>
    <dgm:cxn modelId="{E331644A-3C08-445A-90BF-966801176B28}" type="presParOf" srcId="{F67843C1-AAB9-48B9-AC7A-95FF03A6D3B5}" destId="{CABE5BFE-A6A7-476A-A0A0-2C35B9EFD4EE}" srcOrd="0" destOrd="0" presId="urn:microsoft.com/office/officeart/2005/8/layout/orgChart1"/>
    <dgm:cxn modelId="{866BE0E0-3E3C-4C9B-8FCF-347863836F69}" type="presParOf" srcId="{CABE5BFE-A6A7-476A-A0A0-2C35B9EFD4EE}" destId="{8A0D1C5C-AEAA-4932-AFA2-E6E3C7EA65BA}" srcOrd="0" destOrd="0" presId="urn:microsoft.com/office/officeart/2005/8/layout/orgChart1"/>
    <dgm:cxn modelId="{20F8CFAD-28B2-4BBF-86C2-4D1274E3B425}" type="presParOf" srcId="{CABE5BFE-A6A7-476A-A0A0-2C35B9EFD4EE}" destId="{1A42D1E1-4056-4C45-9D35-C7C44E356F45}" srcOrd="1" destOrd="0" presId="urn:microsoft.com/office/officeart/2005/8/layout/orgChart1"/>
    <dgm:cxn modelId="{14B4E2A3-9479-4E44-AD61-1EC64BCD7DE8}" type="presParOf" srcId="{F67843C1-AAB9-48B9-AC7A-95FF03A6D3B5}" destId="{D326E817-BD2A-4B9C-8323-E5C69F1E0D42}" srcOrd="1" destOrd="0" presId="urn:microsoft.com/office/officeart/2005/8/layout/orgChart1"/>
    <dgm:cxn modelId="{3045EE26-E8D6-490B-8570-AEE0852A8444}" type="presParOf" srcId="{F67843C1-AAB9-48B9-AC7A-95FF03A6D3B5}" destId="{B7C6FBFB-D9AD-4C2A-861E-91F57EF085C9}" srcOrd="2" destOrd="0" presId="urn:microsoft.com/office/officeart/2005/8/layout/orgChart1"/>
    <dgm:cxn modelId="{8075BF4C-393E-4D8C-A258-B538C6AC5850}" type="presParOf" srcId="{44EE1AA2-A46C-4BBC-ACFB-F4481EF00C24}" destId="{D7B3D636-5AA9-4EFD-AE22-196EA71AC868}" srcOrd="2" destOrd="0" presId="urn:microsoft.com/office/officeart/2005/8/layout/orgChart1"/>
    <dgm:cxn modelId="{A37582BC-0FDB-4792-AF49-190E54D64F2B}" type="presParOf" srcId="{44EE1AA2-A46C-4BBC-ACFB-F4481EF00C24}" destId="{A4035EC0-A9A1-4A41-B9C8-4F342BEFBC1F}" srcOrd="3" destOrd="0" presId="urn:microsoft.com/office/officeart/2005/8/layout/orgChart1"/>
    <dgm:cxn modelId="{24129C32-ECE1-4F68-A82A-7BF6D257AD45}" type="presParOf" srcId="{A4035EC0-A9A1-4A41-B9C8-4F342BEFBC1F}" destId="{A3451AFB-E69F-479C-9B85-5B7B6E12040C}" srcOrd="0" destOrd="0" presId="urn:microsoft.com/office/officeart/2005/8/layout/orgChart1"/>
    <dgm:cxn modelId="{9791F291-406A-4C1E-89FF-6326A5047C63}" type="presParOf" srcId="{A3451AFB-E69F-479C-9B85-5B7B6E12040C}" destId="{DE3D6ADD-039F-4CC0-BA58-E8F394EBD5EC}" srcOrd="0" destOrd="0" presId="urn:microsoft.com/office/officeart/2005/8/layout/orgChart1"/>
    <dgm:cxn modelId="{5D23478B-8A6B-41C2-BB06-1C5EC3E9A770}" type="presParOf" srcId="{A3451AFB-E69F-479C-9B85-5B7B6E12040C}" destId="{85FC31D2-DF51-46BE-ADBD-7836E5769A4F}" srcOrd="1" destOrd="0" presId="urn:microsoft.com/office/officeart/2005/8/layout/orgChart1"/>
    <dgm:cxn modelId="{25F85218-D7E1-45ED-B3BB-9C04B314C196}" type="presParOf" srcId="{A4035EC0-A9A1-4A41-B9C8-4F342BEFBC1F}" destId="{D8253516-472E-4CE2-9E80-6893D64113EC}" srcOrd="1" destOrd="0" presId="urn:microsoft.com/office/officeart/2005/8/layout/orgChart1"/>
    <dgm:cxn modelId="{64949DBD-0EAD-4A10-BB5C-F069BC954C79}" type="presParOf" srcId="{A4035EC0-A9A1-4A41-B9C8-4F342BEFBC1F}" destId="{18645E4C-EC40-48AE-BEE4-1BDA296DB18A}" srcOrd="2" destOrd="0" presId="urn:microsoft.com/office/officeart/2005/8/layout/orgChart1"/>
    <dgm:cxn modelId="{A1E13D1B-74D3-4F5B-AEDC-BD665907A29E}" type="presParOf" srcId="{44EE1AA2-A46C-4BBC-ACFB-F4481EF00C24}" destId="{032690A9-3BF3-4E91-B7E9-5D1929613079}" srcOrd="4" destOrd="0" presId="urn:microsoft.com/office/officeart/2005/8/layout/orgChart1"/>
    <dgm:cxn modelId="{27CA1D1D-6D3B-4E88-97E2-5995D832BFA0}" type="presParOf" srcId="{44EE1AA2-A46C-4BBC-ACFB-F4481EF00C24}" destId="{CD8DE37D-4FDA-424D-92AA-EEB785156FAD}" srcOrd="5" destOrd="0" presId="urn:microsoft.com/office/officeart/2005/8/layout/orgChart1"/>
    <dgm:cxn modelId="{02178D31-CC4D-41EB-99BB-E1E454D3E9E5}" type="presParOf" srcId="{CD8DE37D-4FDA-424D-92AA-EEB785156FAD}" destId="{1BCAB39F-3247-4DF7-9560-CD0EFF7C30F7}" srcOrd="0" destOrd="0" presId="urn:microsoft.com/office/officeart/2005/8/layout/orgChart1"/>
    <dgm:cxn modelId="{84C3A830-17E9-4D79-8768-236FE6802B3F}" type="presParOf" srcId="{1BCAB39F-3247-4DF7-9560-CD0EFF7C30F7}" destId="{CF6EB970-6094-48C6-A4E1-DE5C4C560C7E}" srcOrd="0" destOrd="0" presId="urn:microsoft.com/office/officeart/2005/8/layout/orgChart1"/>
    <dgm:cxn modelId="{79646209-1382-41FE-8295-7C9B7B9F5DC6}" type="presParOf" srcId="{1BCAB39F-3247-4DF7-9560-CD0EFF7C30F7}" destId="{C274975C-7DB4-4C9D-BEBF-C46654C7D4A6}" srcOrd="1" destOrd="0" presId="urn:microsoft.com/office/officeart/2005/8/layout/orgChart1"/>
    <dgm:cxn modelId="{4F86C449-BF34-4BEC-8669-DDE08EC8920E}" type="presParOf" srcId="{CD8DE37D-4FDA-424D-92AA-EEB785156FAD}" destId="{FC7CD7DF-9065-46A5-9D68-76BC1B8E2135}" srcOrd="1" destOrd="0" presId="urn:microsoft.com/office/officeart/2005/8/layout/orgChart1"/>
    <dgm:cxn modelId="{488C5218-9C76-49C4-BC95-BE5F0E2A8A2A}" type="presParOf" srcId="{CD8DE37D-4FDA-424D-92AA-EEB785156FAD}" destId="{49ECC52C-83A9-4AB3-BDA5-BBB1A8EC80BB}" srcOrd="2" destOrd="0" presId="urn:microsoft.com/office/officeart/2005/8/layout/orgChart1"/>
    <dgm:cxn modelId="{4BDA3B2D-9454-4074-9B8D-30673598AD58}" type="presParOf" srcId="{C78CD576-CBD5-4AA3-AEA8-BAD205E7375D}" destId="{AE127656-B944-4F00-95ED-6788AEB112BF}" srcOrd="2" destOrd="0" presId="urn:microsoft.com/office/officeart/2005/8/layout/orgChart1"/>
    <dgm:cxn modelId="{B89CD4E6-BEC4-42EF-8973-4C097561B751}" type="presParOf" srcId="{AE127656-B944-4F00-95ED-6788AEB112BF}" destId="{FB6D26D8-A0AC-428D-86C1-D3CCFFEA1C3B}" srcOrd="0" destOrd="0" presId="urn:microsoft.com/office/officeart/2005/8/layout/orgChart1"/>
    <dgm:cxn modelId="{0420DFF0-5956-41CE-8566-FAB842F118F9}" type="presParOf" srcId="{AE127656-B944-4F00-95ED-6788AEB112BF}" destId="{7CE9AA26-8890-4BFD-8C7C-AEFDC3A05E2A}" srcOrd="1" destOrd="0" presId="urn:microsoft.com/office/officeart/2005/8/layout/orgChart1"/>
    <dgm:cxn modelId="{715B6844-BB0E-4025-8DC0-5715F7D1054C}" type="presParOf" srcId="{7CE9AA26-8890-4BFD-8C7C-AEFDC3A05E2A}" destId="{D7DA33F5-767C-4CAC-885A-D0E363B3BEBD}" srcOrd="0" destOrd="0" presId="urn:microsoft.com/office/officeart/2005/8/layout/orgChart1"/>
    <dgm:cxn modelId="{35788EEA-A926-491B-BA36-92CBBAC83208}" type="presParOf" srcId="{D7DA33F5-767C-4CAC-885A-D0E363B3BEBD}" destId="{E4F1F649-4D51-4C68-B7FB-53CC77ECE8E7}" srcOrd="0" destOrd="0" presId="urn:microsoft.com/office/officeart/2005/8/layout/orgChart1"/>
    <dgm:cxn modelId="{FB6B102E-BA11-4AC4-9D66-2023FAE2FB29}" type="presParOf" srcId="{D7DA33F5-767C-4CAC-885A-D0E363B3BEBD}" destId="{55CD8707-3F53-4A14-AEF5-C49FD215EC00}" srcOrd="1" destOrd="0" presId="urn:microsoft.com/office/officeart/2005/8/layout/orgChart1"/>
    <dgm:cxn modelId="{97C20435-AFF2-40B9-8ED9-427AF40CE84F}" type="presParOf" srcId="{7CE9AA26-8890-4BFD-8C7C-AEFDC3A05E2A}" destId="{87B424A8-A10A-4B30-9F51-08093FC263E2}" srcOrd="1" destOrd="0" presId="urn:microsoft.com/office/officeart/2005/8/layout/orgChart1"/>
    <dgm:cxn modelId="{02E29629-52E4-4BCE-B59A-B13DC041D6DA}" type="presParOf" srcId="{7CE9AA26-8890-4BFD-8C7C-AEFDC3A05E2A}" destId="{C086C652-213D-4FF6-B319-2C5A97A8069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D26D8-A0AC-428D-86C1-D3CCFFEA1C3B}">
      <dsp:nvSpPr>
        <dsp:cNvPr id="0" name=""/>
        <dsp:cNvSpPr/>
      </dsp:nvSpPr>
      <dsp:spPr>
        <a:xfrm>
          <a:off x="2743715" y="1389420"/>
          <a:ext cx="179469" cy="786248"/>
        </a:xfrm>
        <a:custGeom>
          <a:avLst/>
          <a:gdLst/>
          <a:ahLst/>
          <a:cxnLst/>
          <a:rect l="0" t="0" r="0" b="0"/>
          <a:pathLst>
            <a:path>
              <a:moveTo>
                <a:pt x="179469" y="0"/>
              </a:moveTo>
              <a:lnTo>
                <a:pt x="179469" y="786248"/>
              </a:lnTo>
              <a:lnTo>
                <a:pt x="0" y="786248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2690A9-3BF3-4E91-B7E9-5D1929613079}">
      <dsp:nvSpPr>
        <dsp:cNvPr id="0" name=""/>
        <dsp:cNvSpPr/>
      </dsp:nvSpPr>
      <dsp:spPr>
        <a:xfrm>
          <a:off x="2923185" y="1389420"/>
          <a:ext cx="2068175" cy="1572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3027"/>
              </a:lnTo>
              <a:lnTo>
                <a:pt x="2068175" y="1393027"/>
              </a:lnTo>
              <a:lnTo>
                <a:pt x="2068175" y="1572496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B3D636-5AA9-4EFD-AE22-196EA71AC868}">
      <dsp:nvSpPr>
        <dsp:cNvPr id="0" name=""/>
        <dsp:cNvSpPr/>
      </dsp:nvSpPr>
      <dsp:spPr>
        <a:xfrm>
          <a:off x="2877465" y="1389420"/>
          <a:ext cx="91440" cy="1572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72496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BA176-87BD-4CB4-8ADF-5D382BAECBAF}">
      <dsp:nvSpPr>
        <dsp:cNvPr id="0" name=""/>
        <dsp:cNvSpPr/>
      </dsp:nvSpPr>
      <dsp:spPr>
        <a:xfrm>
          <a:off x="855010" y="1389420"/>
          <a:ext cx="2068175" cy="1572496"/>
        </a:xfrm>
        <a:custGeom>
          <a:avLst/>
          <a:gdLst/>
          <a:ahLst/>
          <a:cxnLst/>
          <a:rect l="0" t="0" r="0" b="0"/>
          <a:pathLst>
            <a:path>
              <a:moveTo>
                <a:pt x="2068175" y="0"/>
              </a:moveTo>
              <a:lnTo>
                <a:pt x="2068175" y="1393027"/>
              </a:lnTo>
              <a:lnTo>
                <a:pt x="0" y="1393027"/>
              </a:lnTo>
              <a:lnTo>
                <a:pt x="0" y="1572496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B521F-499E-4293-8659-D8FB31993BEA}">
      <dsp:nvSpPr>
        <dsp:cNvPr id="0" name=""/>
        <dsp:cNvSpPr/>
      </dsp:nvSpPr>
      <dsp:spPr>
        <a:xfrm>
          <a:off x="2068567" y="534802"/>
          <a:ext cx="1709235" cy="8546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3200" kern="1200"/>
        </a:p>
      </dsp:txBody>
      <dsp:txXfrm>
        <a:off x="2068567" y="534802"/>
        <a:ext cx="1709235" cy="854617"/>
      </dsp:txXfrm>
    </dsp:sp>
    <dsp:sp modelId="{8A0D1C5C-AEAA-4932-AFA2-E6E3C7EA65BA}">
      <dsp:nvSpPr>
        <dsp:cNvPr id="0" name=""/>
        <dsp:cNvSpPr/>
      </dsp:nvSpPr>
      <dsp:spPr>
        <a:xfrm>
          <a:off x="392" y="2961917"/>
          <a:ext cx="1709235" cy="8546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3200" kern="1200"/>
        </a:p>
      </dsp:txBody>
      <dsp:txXfrm>
        <a:off x="392" y="2961917"/>
        <a:ext cx="1709235" cy="854617"/>
      </dsp:txXfrm>
    </dsp:sp>
    <dsp:sp modelId="{DE3D6ADD-039F-4CC0-BA58-E8F394EBD5EC}">
      <dsp:nvSpPr>
        <dsp:cNvPr id="0" name=""/>
        <dsp:cNvSpPr/>
      </dsp:nvSpPr>
      <dsp:spPr>
        <a:xfrm>
          <a:off x="2068567" y="2961917"/>
          <a:ext cx="1709235" cy="8546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3200" kern="1200"/>
        </a:p>
      </dsp:txBody>
      <dsp:txXfrm>
        <a:off x="2068567" y="2961917"/>
        <a:ext cx="1709235" cy="854617"/>
      </dsp:txXfrm>
    </dsp:sp>
    <dsp:sp modelId="{CF6EB970-6094-48C6-A4E1-DE5C4C560C7E}">
      <dsp:nvSpPr>
        <dsp:cNvPr id="0" name=""/>
        <dsp:cNvSpPr/>
      </dsp:nvSpPr>
      <dsp:spPr>
        <a:xfrm>
          <a:off x="4136742" y="2961917"/>
          <a:ext cx="1709235" cy="8546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3200" kern="1200"/>
        </a:p>
      </dsp:txBody>
      <dsp:txXfrm>
        <a:off x="4136742" y="2961917"/>
        <a:ext cx="1709235" cy="854617"/>
      </dsp:txXfrm>
    </dsp:sp>
    <dsp:sp modelId="{E4F1F649-4D51-4C68-B7FB-53CC77ECE8E7}">
      <dsp:nvSpPr>
        <dsp:cNvPr id="0" name=""/>
        <dsp:cNvSpPr/>
      </dsp:nvSpPr>
      <dsp:spPr>
        <a:xfrm>
          <a:off x="1034480" y="1748360"/>
          <a:ext cx="1709235" cy="8546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3200" kern="1200"/>
        </a:p>
      </dsp:txBody>
      <dsp:txXfrm>
        <a:off x="1034480" y="1748360"/>
        <a:ext cx="1709235" cy="8546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0ADD96-7145-9CE5-764B-D51C5827E8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B3C19-EF57-E8C3-8737-3F0F6CDDD9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538CC-5A67-4AC9-A76A-8BBCD3312960}" type="datetimeFigureOut">
              <a:rPr lang="en-MY" smtClean="0"/>
              <a:t>9/6/2022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8E0699-8BCF-26D5-82D2-040231EFD5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8893AC-3A8E-BB28-6DE2-E27B53D241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890AC-6DC4-46CF-B6C0-0713D4225DB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138056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7AF2F-2D19-4321-8132-D2D623EB415F}" type="datetimeFigureOut">
              <a:rPr lang="en-MY" smtClean="0"/>
              <a:t>9/6/2022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8C7F7-67D0-484F-B79C-4820A577122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589628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FC63951-CF2F-97FB-133B-B6C7441CC4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709" y="6356352"/>
            <a:ext cx="3131127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MGTC/DC/REC/LCC-004 – REV: </a:t>
            </a:r>
            <a:r>
              <a:rPr lang="en-US" strike="sngStrike" dirty="0"/>
              <a:t>0</a:t>
            </a:r>
            <a:r>
              <a:rPr lang="en-US" dirty="0"/>
              <a:t> XX/X/2022</a:t>
            </a:r>
            <a:endParaRPr lang="en-MY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99FCB64-8A1D-AC33-6A6A-7957D9EC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2" y="6356352"/>
            <a:ext cx="521147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Malaysian Green Technology and Climate Change Corporation</a:t>
            </a:r>
            <a:endParaRPr lang="en-MY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7B5708D-2310-A572-506C-4C1C43D6E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504" y="6356352"/>
            <a:ext cx="1258599" cy="365125"/>
          </a:xfrm>
          <a:prstGeom prst="rect">
            <a:avLst/>
          </a:prstGeom>
        </p:spPr>
        <p:txBody>
          <a:bodyPr/>
          <a:lstStyle/>
          <a:p>
            <a:fld id="{98079EFC-E498-4FE2-80FD-6935810F0762}" type="slidenum">
              <a:rPr lang="en-MY" smtClean="0"/>
              <a:t>‹#›</a:t>
            </a:fld>
            <a:endParaRPr lang="en-MY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ED736B-02F3-9482-3729-830CE0EBE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95128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C38FE9E-64BE-15AD-72AB-D722B2CDD5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709" y="6356352"/>
            <a:ext cx="3713023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MGTC/DC/REC/LCC-004 – REV: 0  11/5/2020</a:t>
            </a:r>
            <a:endParaRPr lang="en-MY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69AC9CA-AABE-05E1-D688-3DB9CFAAE8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77111" y="6356352"/>
            <a:ext cx="5211473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Malaysian Green Technology and Climate Change Corporation</a:t>
            </a:r>
            <a:endParaRPr lang="en-MY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2A85F25-E6C2-3534-7624-4DF23D196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4963" y="6356352"/>
            <a:ext cx="62414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8079EFC-E498-4FE2-80FD-6935810F0762}" type="slidenum">
              <a:rPr lang="en-MY" smtClean="0"/>
              <a:pPr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619332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AB0468C-5C7E-3682-A118-582E69B42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709" y="6356352"/>
            <a:ext cx="3713023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MGTC/DC/REC/LCC-004 – REV: 0  11/5/2020</a:t>
            </a:r>
            <a:endParaRPr lang="en-MY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08E8969-5653-9533-74F8-D8418CBA58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77111" y="6356352"/>
            <a:ext cx="5211473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Malaysian Green Technology and Climate Change Corporation</a:t>
            </a:r>
            <a:endParaRPr lang="en-MY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0EF4E06-55B3-323D-125A-887848B5A3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4963" y="6356352"/>
            <a:ext cx="62414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8079EFC-E498-4FE2-80FD-6935810F0762}" type="slidenum">
              <a:rPr lang="en-MY" smtClean="0"/>
              <a:pPr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410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56"/>
            <a:ext cx="9019309" cy="882290"/>
          </a:xfrm>
          <a:solidFill>
            <a:srgbClr val="1B4389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7" y="1132898"/>
            <a:ext cx="854392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CF4CF56-40B7-B613-A91C-E585A01076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709" y="6356352"/>
            <a:ext cx="3713023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MGTC/DC/REC/LCC-004 – REV: 0  11/5/2020</a:t>
            </a:r>
            <a:endParaRPr lang="en-MY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CCA8EFB-D925-3C6C-8948-9C16C1A94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77111" y="6356352"/>
            <a:ext cx="5211473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Malaysian Green Technology and Climate Change Corporation</a:t>
            </a:r>
            <a:endParaRPr lang="en-MY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CF06842-A6D3-A2F5-9023-607A473A8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4963" y="6356352"/>
            <a:ext cx="62414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8079EFC-E498-4FE2-80FD-6935810F0762}" type="slidenum">
              <a:rPr lang="en-MY" smtClean="0"/>
              <a:pPr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46376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noFill/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709" y="6356352"/>
            <a:ext cx="3131127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MGTC/DC/REC/LCC-004 – REV: 0  11/5/2020</a:t>
            </a:r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2" y="6356352"/>
            <a:ext cx="521147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Malaysian Green Technology and Climate Change Corporation</a:t>
            </a:r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504" y="6356352"/>
            <a:ext cx="1258599" cy="365125"/>
          </a:xfrm>
          <a:prstGeom prst="rect">
            <a:avLst/>
          </a:prstGeom>
        </p:spPr>
        <p:txBody>
          <a:bodyPr/>
          <a:lstStyle/>
          <a:p>
            <a:fld id="{98079EFC-E498-4FE2-80FD-6935810F0762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34533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1B6792A-BDB7-2E90-A741-A7F4C76E9F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709" y="6356352"/>
            <a:ext cx="3713023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MGTC/DC/REC/LCC-004 – REV: 0  11/5/2020</a:t>
            </a:r>
            <a:endParaRPr lang="en-MY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EC6CA4A-E806-9E5D-4504-6F56B3442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77111" y="6356352"/>
            <a:ext cx="5211473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Malaysian Green Technology and Climate Change Corporation</a:t>
            </a:r>
            <a:endParaRPr lang="en-MY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5B2636A-FDE3-B86D-E2B2-B6B3DF53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4963" y="6356352"/>
            <a:ext cx="62414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8079EFC-E498-4FE2-80FD-6935810F0762}" type="slidenum">
              <a:rPr lang="en-MY" smtClean="0"/>
              <a:pPr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85522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31EAEC5-37C2-42D0-CA7B-A9E43A1DA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709" y="6356352"/>
            <a:ext cx="3713023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MGTC/DC/REC/LCC-004 – REV: 0  11/5/2020</a:t>
            </a:r>
            <a:endParaRPr lang="en-MY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8F78350-B11E-7055-DF33-7A591376A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7111" y="6356352"/>
            <a:ext cx="5211473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Malaysian Green Technology and Climate Change Corporation</a:t>
            </a:r>
            <a:endParaRPr lang="en-MY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974C000-09FF-1A1C-714D-A49E07469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4963" y="6356352"/>
            <a:ext cx="62414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8079EFC-E498-4FE2-80FD-6935810F0762}" type="slidenum">
              <a:rPr lang="en-MY" smtClean="0"/>
              <a:pPr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90788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FBCC0FB-AFDD-5D71-A6AA-7DB7CBAA5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709" y="6356352"/>
            <a:ext cx="3713023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MGTC/DC/REC/LCC-004 – REV: 0  11/5/2020</a:t>
            </a:r>
            <a:endParaRPr lang="en-MY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3463579-BBA5-7E97-1553-9F0978AC8C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77111" y="6356352"/>
            <a:ext cx="5211473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Malaysian Green Technology and Climate Change Corporation</a:t>
            </a:r>
            <a:endParaRPr lang="en-MY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AB369AB-03F8-6084-7889-F79EC6211E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4963" y="6356352"/>
            <a:ext cx="62414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8079EFC-E498-4FE2-80FD-6935810F0762}" type="slidenum">
              <a:rPr lang="en-MY" smtClean="0"/>
              <a:pPr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56811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C93313-1710-FDD3-F60D-7BEDB7FA0C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709" y="6356352"/>
            <a:ext cx="3713023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MGTC/DC/REC/LCC-004 – REV: 0  11/5/2020</a:t>
            </a:r>
            <a:endParaRPr lang="en-MY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7C5BA6-1E88-C23B-19D1-5C7953E133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77111" y="6356352"/>
            <a:ext cx="5211473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Malaysian Green Technology and Climate Change Corporation</a:t>
            </a:r>
            <a:endParaRPr lang="en-MY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6A94E5-FAC1-E2AC-67E9-692C592B70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4963" y="6356352"/>
            <a:ext cx="62414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8079EFC-E498-4FE2-80FD-6935810F0762}" type="slidenum">
              <a:rPr lang="en-MY" smtClean="0"/>
              <a:pPr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2247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E17C3A7-87BD-AFE6-DAE2-EE315AF3B6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709" y="6356352"/>
            <a:ext cx="3713023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MGTC/DC/REC/LCC-004 – REV: 0  11/5/2020</a:t>
            </a:r>
            <a:endParaRPr lang="en-MY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C14A323-1567-426B-B46E-C777B162E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77111" y="6356352"/>
            <a:ext cx="5211473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Malaysian Green Technology and Climate Change Corporation</a:t>
            </a:r>
            <a:endParaRPr lang="en-MY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616F9A0-E7AC-EFA4-AC33-EFD891734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4963" y="6356352"/>
            <a:ext cx="62414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8079EFC-E498-4FE2-80FD-6935810F0762}" type="slidenum">
              <a:rPr lang="en-MY" smtClean="0"/>
              <a:pPr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654655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BEA0FDA-4CCB-4383-5447-0663E6FF95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709" y="6356352"/>
            <a:ext cx="3713023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MGTC/DC/REC/LCC-004 – REV: 0  11/5/2020</a:t>
            </a:r>
            <a:endParaRPr lang="en-MY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43A0139-28CF-BBC7-DEF5-D6C6CC7EA5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77111" y="6356352"/>
            <a:ext cx="5211473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Malaysian Green Technology and Climate Change Corporation</a:t>
            </a:r>
            <a:endParaRPr lang="en-MY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3F36BCE-EFF5-D18E-C8A5-FEF63992F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4963" y="6356352"/>
            <a:ext cx="62414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8079EFC-E498-4FE2-80FD-6935810F0762}" type="slidenum">
              <a:rPr lang="en-MY" smtClean="0"/>
              <a:pPr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891424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6BC5618D-6556-47B1-BA30-4E5B73AFBC6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584" y="71944"/>
            <a:ext cx="775854" cy="775854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D1351E0-3226-DA8C-4E2E-BE563D99D1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709" y="6356352"/>
            <a:ext cx="3713023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MGTC/DC/REC/LCC-004 – REV: 0  11/5/2020</a:t>
            </a:r>
            <a:endParaRPr lang="en-MY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926236E-C6FB-5132-7FF5-86B073227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77111" y="6356352"/>
            <a:ext cx="5211473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Malaysian Green Technology and Climate Change Corporation</a:t>
            </a:r>
            <a:endParaRPr lang="en-MY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38FA12-7B2F-7C9C-3CDC-7D9F9D29A2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4963" y="6356352"/>
            <a:ext cx="62414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8079EFC-E498-4FE2-80FD-6935810F0762}" type="slidenum">
              <a:rPr lang="en-MY" smtClean="0"/>
              <a:pPr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67989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B9E2A-4A03-488A-8E7F-D5D20B6B1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>
            <a:normAutofit/>
          </a:bodyPr>
          <a:lstStyle/>
          <a:p>
            <a:r>
              <a:rPr lang="en-MY" sz="4800" b="1" dirty="0"/>
              <a:t>LCC BLUEPRINT IMPLEMENTATION DOCUMENT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1E8710-3F09-4233-ADB8-8EC27A5C84C6}"/>
              </a:ext>
            </a:extLst>
          </p:cNvPr>
          <p:cNvSpPr txBox="1"/>
          <p:nvPr/>
        </p:nvSpPr>
        <p:spPr>
          <a:xfrm>
            <a:off x="3817617" y="1415534"/>
            <a:ext cx="2270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Insert logo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FDBA465-435A-4883-BA1F-AACB5FC9B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&lt; Zone / Partner Name&gt;</a:t>
            </a:r>
          </a:p>
          <a:p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&lt; LCC Registration Number &gt;</a:t>
            </a:r>
          </a:p>
          <a:p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&lt; Organization Name &gt; </a:t>
            </a:r>
          </a:p>
          <a:p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&lt; Baseline Year – Project Year &gt;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28D497-ED39-B43B-9BDB-A12EFE7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356352"/>
            <a:ext cx="3559126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MGTC/DC/REC/LCC-004 – REV: 1 - 09/06/2022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E652F-A2FF-DBBC-9AB2-51B1E09F6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Malaysian Green Technology and Climate Change Corporation</a:t>
            </a:r>
            <a:endParaRPr lang="en-M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DE41B8-5882-04BF-F268-5D63A0813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9EFC-E498-4FE2-80FD-6935810F0762}" type="slidenum">
              <a:rPr lang="en-MY" smtClean="0"/>
              <a:t>1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9291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18D6B-83AC-4B4B-BDFC-10337001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PARTNERS &amp; STAKEHOLDERS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7971E-B503-15FA-F1A7-2D60645C54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Malaysian Green Technology and Climate Change Corporation</a:t>
            </a:r>
            <a:endParaRPr lang="en-MY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606312-143D-4690-8866-D48A5FD5158E}"/>
              </a:ext>
            </a:extLst>
          </p:cNvPr>
          <p:cNvSpPr txBox="1"/>
          <p:nvPr/>
        </p:nvSpPr>
        <p:spPr>
          <a:xfrm>
            <a:off x="117231" y="1420108"/>
            <a:ext cx="45743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List down the names or place the logo of your Partners.</a:t>
            </a:r>
          </a:p>
          <a:p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Partners are those who provide data required to achieve  your low carbon targets.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CC9F51-DD7C-487A-86B4-86870277EB34}"/>
              </a:ext>
            </a:extLst>
          </p:cNvPr>
          <p:cNvSpPr txBox="1"/>
          <p:nvPr/>
        </p:nvSpPr>
        <p:spPr>
          <a:xfrm>
            <a:off x="5062032" y="1420108"/>
            <a:ext cx="45743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List down who (group of people or organization) that can affect or be affected by your low carbon objectives, actions and policies.</a:t>
            </a:r>
          </a:p>
          <a:p>
            <a:endParaRPr 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Communication, buy-in and involvement of stakeholders from the beginning of the project is vital for successful implementation of the initiatives and to ensure that everyone benefits from it.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9B61AE0-AFDF-4826-A393-C7A7BC2A1E82}"/>
              </a:ext>
            </a:extLst>
          </p:cNvPr>
          <p:cNvGrpSpPr/>
          <p:nvPr/>
        </p:nvGrpSpPr>
        <p:grpSpPr>
          <a:xfrm>
            <a:off x="92764" y="1031081"/>
            <a:ext cx="9696005" cy="5642979"/>
            <a:chOff x="92764" y="918537"/>
            <a:chExt cx="12006472" cy="564297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CE3DD96-AD37-4B58-92F1-43698A8B7624}"/>
                </a:ext>
              </a:extLst>
            </p:cNvPr>
            <p:cNvCxnSpPr>
              <a:cxnSpLocks/>
            </p:cNvCxnSpPr>
            <p:nvPr/>
          </p:nvCxnSpPr>
          <p:spPr>
            <a:xfrm>
              <a:off x="6088420" y="918537"/>
              <a:ext cx="13686" cy="5642979"/>
            </a:xfrm>
            <a:prstGeom prst="line">
              <a:avLst/>
            </a:prstGeom>
            <a:ln>
              <a:solidFill>
                <a:srgbClr val="007D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BBF2F3-6819-4974-BEE3-107B87E89EBC}"/>
                </a:ext>
              </a:extLst>
            </p:cNvPr>
            <p:cNvSpPr txBox="1"/>
            <p:nvPr/>
          </p:nvSpPr>
          <p:spPr>
            <a:xfrm>
              <a:off x="92764" y="950476"/>
              <a:ext cx="59108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2000" b="1" u="sng" dirty="0"/>
                <a:t>PARTNERS</a:t>
              </a:r>
              <a:endParaRPr lang="en-US" sz="2000" b="1" u="sng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2607C16-DEC6-4775-92E3-C089DD8FC68B}"/>
                </a:ext>
              </a:extLst>
            </p:cNvPr>
            <p:cNvSpPr txBox="1"/>
            <p:nvPr/>
          </p:nvSpPr>
          <p:spPr>
            <a:xfrm>
              <a:off x="6188347" y="953094"/>
              <a:ext cx="59108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2000" b="1" u="sng" dirty="0"/>
                <a:t>STAKEHOLDERS</a:t>
              </a:r>
              <a:endParaRPr lang="en-US" sz="2000" b="1" u="sng" dirty="0"/>
            </a:p>
          </p:txBody>
        </p:sp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598BE14-8C3F-4569-9876-93E41782B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079EFC-E498-4FE2-80FD-6935810F0762}" type="slidenum">
              <a:rPr lang="en-MY" smtClean="0"/>
              <a:pPr/>
              <a:t>10</a:t>
            </a:fld>
            <a:endParaRPr lang="en-MY" dirty="0"/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0A330894-6842-63A9-18E8-81AEB0B0B92F}"/>
              </a:ext>
            </a:extLst>
          </p:cNvPr>
          <p:cNvSpPr txBox="1">
            <a:spLocks/>
          </p:cNvSpPr>
          <p:nvPr/>
        </p:nvSpPr>
        <p:spPr>
          <a:xfrm>
            <a:off x="0" y="6356352"/>
            <a:ext cx="35591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MGTC/DC/REC/LCC-004 – REV: 1 - 09/06/2022</a:t>
            </a:r>
            <a:endParaRPr lang="en-MY" sz="1200" dirty="0"/>
          </a:p>
        </p:txBody>
      </p:sp>
    </p:spTree>
    <p:extLst>
      <p:ext uri="{BB962C8B-B14F-4D97-AF65-F5344CB8AC3E}">
        <p14:creationId xmlns:p14="http://schemas.microsoft.com/office/powerpoint/2010/main" val="2251803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352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84684" y="1766812"/>
            <a:ext cx="668275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84684" y="1423780"/>
            <a:ext cx="558800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961384" y="1239381"/>
            <a:ext cx="2821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961384" y="1230651"/>
            <a:ext cx="8294534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6EB1D0-A4D9-4DED-89F9-FF5016884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185" y="1607809"/>
            <a:ext cx="7504271" cy="2876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IMPLEMENTATION APPROACH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8DAC19-FE5F-44AC-9C74-0444D955E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4842" y="4810308"/>
            <a:ext cx="7314956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44273BE2-30C6-403A-897B-74C32C01E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584" y="71944"/>
            <a:ext cx="775854" cy="77585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195F88-9A9F-C365-4A6C-125083EE5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Malaysian Green Technology and Climate Change Corporation</a:t>
            </a:r>
            <a:endParaRPr lang="en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06E2B-C5BE-6CA3-489F-06FF7002A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9EFC-E498-4FE2-80FD-6935810F0762}" type="slidenum">
              <a:rPr lang="en-MY" smtClean="0"/>
              <a:t>11</a:t>
            </a:fld>
            <a:endParaRPr lang="en-MY" dirty="0"/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DAB444EA-5B7D-D31B-CD84-DED6A078CF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356352"/>
            <a:ext cx="3559126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MGTC/DC/REC/LCC-004 – REV: 1 - 09/06/2022</a:t>
            </a:r>
            <a:endParaRPr lang="en-M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22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F22B8-FDCC-46E6-B711-FC2C665A6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MY" sz="3600" dirty="0"/>
              <a:t>TARGETS – EMISSIONS REDUCTION / AVOIDED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AC2D67-EB6E-4430-BB1A-32C59D7E9C95}"/>
              </a:ext>
            </a:extLst>
          </p:cNvPr>
          <p:cNvSpPr/>
          <p:nvPr/>
        </p:nvSpPr>
        <p:spPr>
          <a:xfrm>
            <a:off x="76046" y="980822"/>
            <a:ext cx="9729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The objective is to reduce usage of high emission sources and increase the adoption of low emissions sources</a:t>
            </a:r>
            <a:endParaRPr lang="en-MY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5879077-DABD-42E7-A2D1-4B202EFD9AF8}"/>
              </a:ext>
            </a:extLst>
          </p:cNvPr>
          <p:cNvGrpSpPr/>
          <p:nvPr/>
        </p:nvGrpSpPr>
        <p:grpSpPr>
          <a:xfrm>
            <a:off x="76045" y="1611646"/>
            <a:ext cx="9729137" cy="5518708"/>
            <a:chOff x="76045" y="1794530"/>
            <a:chExt cx="9729137" cy="551870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3B7CCDA-870C-4DB0-B53B-5D94305340D7}"/>
                </a:ext>
              </a:extLst>
            </p:cNvPr>
            <p:cNvGrpSpPr/>
            <p:nvPr/>
          </p:nvGrpSpPr>
          <p:grpSpPr>
            <a:xfrm>
              <a:off x="76046" y="1794530"/>
              <a:ext cx="9729136" cy="4972928"/>
              <a:chOff x="76046" y="1850802"/>
              <a:chExt cx="9340483" cy="4972928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4AB894E-BCB1-4165-95B4-DF781F385598}"/>
                  </a:ext>
                </a:extLst>
              </p:cNvPr>
              <p:cNvSpPr/>
              <p:nvPr/>
            </p:nvSpPr>
            <p:spPr>
              <a:xfrm>
                <a:off x="76046" y="1850802"/>
                <a:ext cx="2245123" cy="651134"/>
              </a:xfrm>
              <a:prstGeom prst="rect">
                <a:avLst/>
              </a:prstGeom>
              <a:solidFill>
                <a:srgbClr val="1B438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MY" b="1" dirty="0">
                    <a:solidFill>
                      <a:schemeClr val="bg1"/>
                    </a:solidFill>
                  </a:rPr>
                  <a:t>ENERGY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B3BD6AE-49CB-4A03-B857-243EEDA48970}"/>
                  </a:ext>
                </a:extLst>
              </p:cNvPr>
              <p:cNvSpPr/>
              <p:nvPr/>
            </p:nvSpPr>
            <p:spPr>
              <a:xfrm>
                <a:off x="76046" y="2582212"/>
                <a:ext cx="2245123" cy="42415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0AF9057-7045-4B87-A15C-21EC0BFA2F90}"/>
                  </a:ext>
                </a:extLst>
              </p:cNvPr>
              <p:cNvSpPr/>
              <p:nvPr/>
            </p:nvSpPr>
            <p:spPr>
              <a:xfrm>
                <a:off x="2441092" y="1850802"/>
                <a:ext cx="2245123" cy="651134"/>
              </a:xfrm>
              <a:prstGeom prst="rect">
                <a:avLst/>
              </a:prstGeom>
              <a:solidFill>
                <a:srgbClr val="1B438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MY" b="1" dirty="0">
                    <a:solidFill>
                      <a:schemeClr val="bg1"/>
                    </a:solidFill>
                  </a:rPr>
                  <a:t>WATER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D7DEBD6-8186-4F3E-A46E-4EE6F22F8CAD}"/>
                  </a:ext>
                </a:extLst>
              </p:cNvPr>
              <p:cNvSpPr/>
              <p:nvPr/>
            </p:nvSpPr>
            <p:spPr>
              <a:xfrm>
                <a:off x="2441092" y="2582212"/>
                <a:ext cx="2245123" cy="42415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A91E587-03D0-46E1-B9D3-9DD8977B8CFE}"/>
                  </a:ext>
                </a:extLst>
              </p:cNvPr>
              <p:cNvSpPr/>
              <p:nvPr/>
            </p:nvSpPr>
            <p:spPr>
              <a:xfrm>
                <a:off x="4806360" y="1850802"/>
                <a:ext cx="2245123" cy="651134"/>
              </a:xfrm>
              <a:prstGeom prst="rect">
                <a:avLst/>
              </a:prstGeom>
              <a:solidFill>
                <a:srgbClr val="1B438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MY" b="1" dirty="0">
                    <a:solidFill>
                      <a:schemeClr val="bg1"/>
                    </a:solidFill>
                  </a:rPr>
                  <a:t>WASTE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E30C42-A871-4649-933D-280A8D65254F}"/>
                  </a:ext>
                </a:extLst>
              </p:cNvPr>
              <p:cNvSpPr/>
              <p:nvPr/>
            </p:nvSpPr>
            <p:spPr>
              <a:xfrm>
                <a:off x="4806360" y="2582212"/>
                <a:ext cx="2245123" cy="42415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9952BD6-2ACE-495C-B313-CABC08CC16BC}"/>
                  </a:ext>
                </a:extLst>
              </p:cNvPr>
              <p:cNvSpPr/>
              <p:nvPr/>
            </p:nvSpPr>
            <p:spPr>
              <a:xfrm>
                <a:off x="7171406" y="1850802"/>
                <a:ext cx="2245123" cy="651134"/>
              </a:xfrm>
              <a:prstGeom prst="rect">
                <a:avLst/>
              </a:prstGeom>
              <a:solidFill>
                <a:srgbClr val="1B438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MY" b="1" dirty="0">
                    <a:solidFill>
                      <a:schemeClr val="bg1"/>
                    </a:solidFill>
                  </a:rPr>
                  <a:t>MOBILITY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25F68B1-EF46-465C-A604-8E0F9C6DE1E9}"/>
                  </a:ext>
                </a:extLst>
              </p:cNvPr>
              <p:cNvSpPr/>
              <p:nvPr/>
            </p:nvSpPr>
            <p:spPr>
              <a:xfrm>
                <a:off x="7171406" y="2582212"/>
                <a:ext cx="2245123" cy="42415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45D64E-2105-4271-83C9-82319FF7CADD}"/>
                </a:ext>
              </a:extLst>
            </p:cNvPr>
            <p:cNvSpPr/>
            <p:nvPr/>
          </p:nvSpPr>
          <p:spPr>
            <a:xfrm>
              <a:off x="76045" y="2525940"/>
              <a:ext cx="2338309" cy="42780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1" dirty="0">
                  <a:latin typeface="Calibri" panose="020F0502020204030204" pitchFamily="34" charset="0"/>
                  <a:cs typeface="Calibri" panose="020F0502020204030204" pitchFamily="34" charset="0"/>
                </a:rPr>
                <a:t>What are your energy efficiency and renewable energy targets?</a:t>
              </a:r>
            </a:p>
            <a:p>
              <a:pPr algn="ctr"/>
              <a:endParaRPr lang="en-US" sz="160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1600" i="1" dirty="0">
                  <a:latin typeface="Calibri" panose="020F0502020204030204" pitchFamily="34" charset="0"/>
                  <a:cs typeface="Calibri" panose="020F0502020204030204" pitchFamily="34" charset="0"/>
                </a:rPr>
                <a:t>Be clear on where it is going to be applied and set 3 targets; short, medium &amp; long term. Also indicate baseline year.</a:t>
              </a:r>
            </a:p>
            <a:p>
              <a:pPr algn="ctr"/>
              <a:endParaRPr lang="en-US" sz="160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E.g. </a:t>
              </a:r>
            </a:p>
            <a:p>
              <a:r>
                <a:rPr lang="en-US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Short term (1-2 years): </a:t>
              </a:r>
            </a:p>
            <a:p>
              <a:r>
                <a:rPr lang="en-US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5% Carbon emission reduction </a:t>
              </a:r>
            </a:p>
            <a:p>
              <a:r>
                <a:rPr lang="en-US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Medium term (5 years/2025): 20% </a:t>
              </a:r>
            </a:p>
            <a:p>
              <a:r>
                <a:rPr lang="en-US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Long Term (10 years/2030): 45%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2B25EE3-1AF0-4DEA-899A-2DDFE4CD9A8E}"/>
                </a:ext>
              </a:extLst>
            </p:cNvPr>
            <p:cNvSpPr/>
            <p:nvPr/>
          </p:nvSpPr>
          <p:spPr>
            <a:xfrm>
              <a:off x="7466641" y="2542701"/>
              <a:ext cx="2338541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1" dirty="0">
                  <a:latin typeface="Calibri" panose="020F0502020204030204" pitchFamily="34" charset="0"/>
                  <a:cs typeface="Calibri" panose="020F0502020204030204" pitchFamily="34" charset="0"/>
                </a:rPr>
                <a:t>What are your low carbon mobility targets?</a:t>
              </a:r>
            </a:p>
            <a:p>
              <a:pPr algn="ctr"/>
              <a:endParaRPr lang="en-US" sz="160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1600" i="1" dirty="0">
                  <a:latin typeface="Calibri" panose="020F0502020204030204" pitchFamily="34" charset="0"/>
                  <a:cs typeface="Calibri" panose="020F0502020204030204" pitchFamily="34" charset="0"/>
                </a:rPr>
                <a:t>Be clear on where it is going to be applied and set 3 targets; short, medium &amp; long term. Also indicate baseline year.</a:t>
              </a:r>
            </a:p>
            <a:p>
              <a:pPr algn="ctr"/>
              <a:endParaRPr lang="en-US" sz="160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E.g. </a:t>
              </a:r>
            </a:p>
            <a:p>
              <a:r>
                <a:rPr lang="en-US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Short term (1-2 years): </a:t>
              </a:r>
            </a:p>
            <a:p>
              <a:r>
                <a:rPr lang="en-US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5% Carbon emission reduction </a:t>
              </a:r>
            </a:p>
            <a:p>
              <a:r>
                <a:rPr lang="en-US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Medium term (5 years/2025): 20% </a:t>
              </a:r>
            </a:p>
            <a:p>
              <a:r>
                <a:rPr lang="en-US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Long Term (10 years/2030): 45%</a:t>
              </a:r>
            </a:p>
            <a:p>
              <a:pPr algn="ctr"/>
              <a:endParaRPr lang="en-US" sz="160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512DB19-7E87-4AC0-B1B0-0E78BA117EEB}"/>
                </a:ext>
              </a:extLst>
            </p:cNvPr>
            <p:cNvSpPr/>
            <p:nvPr/>
          </p:nvSpPr>
          <p:spPr>
            <a:xfrm>
              <a:off x="5026417" y="2542701"/>
              <a:ext cx="2338541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1" dirty="0">
                  <a:latin typeface="Calibri" panose="020F0502020204030204" pitchFamily="34" charset="0"/>
                  <a:cs typeface="Calibri" panose="020F0502020204030204" pitchFamily="34" charset="0"/>
                </a:rPr>
                <a:t>What are your waste reduction targets?</a:t>
              </a:r>
            </a:p>
            <a:p>
              <a:pPr algn="ctr"/>
              <a:endParaRPr lang="en-US" sz="160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1600" i="1" dirty="0">
                  <a:latin typeface="Calibri" panose="020F0502020204030204" pitchFamily="34" charset="0"/>
                  <a:cs typeface="Calibri" panose="020F0502020204030204" pitchFamily="34" charset="0"/>
                </a:rPr>
                <a:t>Be clear on where it is going to be applied and set 3 targets short, medium &amp; long term. Also indicate baseline year.</a:t>
              </a:r>
            </a:p>
            <a:p>
              <a:pPr algn="ctr"/>
              <a:endParaRPr lang="en-US" sz="160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E.g. </a:t>
              </a:r>
            </a:p>
            <a:p>
              <a:r>
                <a:rPr lang="en-US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Short term (1-2 years): </a:t>
              </a:r>
            </a:p>
            <a:p>
              <a:r>
                <a:rPr lang="en-US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5% Carbon emission reduction </a:t>
              </a:r>
            </a:p>
            <a:p>
              <a:r>
                <a:rPr lang="en-US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Medium term (5 years/2025): 20% </a:t>
              </a:r>
            </a:p>
            <a:p>
              <a:r>
                <a:rPr lang="en-US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Long Term (10 years/2030): 45%</a:t>
              </a:r>
            </a:p>
            <a:p>
              <a:pPr algn="ctr"/>
              <a:endParaRPr lang="en-US" sz="160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27C9DAE-BCB4-4707-9716-A37D4D92844A}"/>
                </a:ext>
              </a:extLst>
            </p:cNvPr>
            <p:cNvSpPr/>
            <p:nvPr/>
          </p:nvSpPr>
          <p:spPr>
            <a:xfrm>
              <a:off x="2562731" y="2542701"/>
              <a:ext cx="2315310" cy="47705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1" dirty="0">
                  <a:latin typeface="Calibri" panose="020F0502020204030204" pitchFamily="34" charset="0"/>
                  <a:cs typeface="Calibri" panose="020F0502020204030204" pitchFamily="34" charset="0"/>
                </a:rPr>
                <a:t>What are your water efficiency and rainwater harvesting targets?</a:t>
              </a:r>
            </a:p>
            <a:p>
              <a:pPr algn="ctr"/>
              <a:endParaRPr lang="en-US" sz="160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1600" i="1" dirty="0">
                  <a:latin typeface="Calibri" panose="020F0502020204030204" pitchFamily="34" charset="0"/>
                  <a:cs typeface="Calibri" panose="020F0502020204030204" pitchFamily="34" charset="0"/>
                </a:rPr>
                <a:t>Be clear on where it is going to be applied and set 3 targets; short, medium &amp; long term. Also indicate baseline year.</a:t>
              </a:r>
            </a:p>
            <a:p>
              <a:pPr algn="ctr"/>
              <a:endParaRPr lang="en-US" sz="160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E.g. </a:t>
              </a:r>
            </a:p>
            <a:p>
              <a:r>
                <a:rPr lang="en-US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Short term (1-2 years): </a:t>
              </a:r>
            </a:p>
            <a:p>
              <a:r>
                <a:rPr lang="en-US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10% Carbon emission reduction </a:t>
              </a:r>
            </a:p>
            <a:p>
              <a:r>
                <a:rPr lang="en-US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Medium term (5 years/2025): 25% </a:t>
              </a:r>
            </a:p>
            <a:p>
              <a:r>
                <a:rPr lang="en-US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Long Term (10 years/2030): 45%</a:t>
              </a:r>
            </a:p>
            <a:p>
              <a:pPr algn="ctr"/>
              <a:endParaRPr lang="en-US" sz="160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9CAA4-3B4B-AB37-3D74-4B9842FA6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Malaysian Green Technology and Climate Change Corporation</a:t>
            </a:r>
            <a:endParaRPr lang="en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20E8B-AEDE-3712-405B-AB9C8F3BE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079EFC-E498-4FE2-80FD-6935810F0762}" type="slidenum">
              <a:rPr lang="en-MY" smtClean="0"/>
              <a:pPr/>
              <a:t>12</a:t>
            </a:fld>
            <a:endParaRPr lang="en-MY" dirty="0"/>
          </a:p>
        </p:txBody>
      </p:sp>
      <p:sp>
        <p:nvSpPr>
          <p:cNvPr id="26" name="Date Placeholder 2">
            <a:extLst>
              <a:ext uri="{FF2B5EF4-FFF2-40B4-BE49-F238E27FC236}">
                <a16:creationId xmlns:a16="http://schemas.microsoft.com/office/drawing/2014/main" id="{ADD4D345-B256-0AB9-8E8F-08D48CA3B159}"/>
              </a:ext>
            </a:extLst>
          </p:cNvPr>
          <p:cNvSpPr txBox="1">
            <a:spLocks/>
          </p:cNvSpPr>
          <p:nvPr/>
        </p:nvSpPr>
        <p:spPr>
          <a:xfrm>
            <a:off x="0" y="6594888"/>
            <a:ext cx="35591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MGTC/DC/REC/LCC-004 – REV: 1 - 09/06/2022</a:t>
            </a:r>
            <a:endParaRPr lang="en-MY" sz="1200" dirty="0"/>
          </a:p>
        </p:txBody>
      </p:sp>
    </p:spTree>
    <p:extLst>
      <p:ext uri="{BB962C8B-B14F-4D97-AF65-F5344CB8AC3E}">
        <p14:creationId xmlns:p14="http://schemas.microsoft.com/office/powerpoint/2010/main" val="3693880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9774E-72A8-439A-8D21-DAC8FD5C9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sz="3600" b="1" dirty="0"/>
              <a:t>TARGETS – CARBON SEQUESTRATION</a:t>
            </a:r>
            <a:endParaRPr lang="en-MY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5DA08A-0DBF-4524-B14B-D3B12DEAC50A}"/>
              </a:ext>
            </a:extLst>
          </p:cNvPr>
          <p:cNvSpPr/>
          <p:nvPr/>
        </p:nvSpPr>
        <p:spPr>
          <a:xfrm>
            <a:off x="86750" y="2353427"/>
            <a:ext cx="232760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What are your targets for maintaining or increasing the forested area?</a:t>
            </a:r>
          </a:p>
          <a:p>
            <a:pPr algn="ctr"/>
            <a:endParaRPr lang="en-US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Be clear on where it is going to be applied and set 3 targets; short, medium &amp; long term. Also indicate baseline year.</a:t>
            </a:r>
          </a:p>
          <a:p>
            <a:endParaRPr lang="en-US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Maintain or increase forest coverage area as compared to baseline year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252189-6F6F-49C5-9FF5-59C50D493512}"/>
              </a:ext>
            </a:extLst>
          </p:cNvPr>
          <p:cNvSpPr/>
          <p:nvPr/>
        </p:nvSpPr>
        <p:spPr>
          <a:xfrm>
            <a:off x="2539269" y="2349728"/>
            <a:ext cx="233854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What are your targets for maintaining or increasing the greenspace area?</a:t>
            </a:r>
          </a:p>
          <a:p>
            <a:pPr algn="ctr"/>
            <a:endParaRPr lang="en-US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Be clear on where it is going to be applied and set 3 targets; short, medium &amp; long term. Also indicate baseline year.</a:t>
            </a:r>
          </a:p>
          <a:p>
            <a:pPr algn="ctr"/>
            <a:endParaRPr lang="en-US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To increase green area/spaces, urban forest and number of trees</a:t>
            </a:r>
          </a:p>
          <a:p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Short term: 3% increase</a:t>
            </a:r>
          </a:p>
          <a:p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Medium term: 10%</a:t>
            </a:r>
          </a:p>
          <a:p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Long term: 20%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62D33C-DFAF-47AA-BC48-9ECDCBD3EFFD}"/>
              </a:ext>
            </a:extLst>
          </p:cNvPr>
          <p:cNvSpPr/>
          <p:nvPr/>
        </p:nvSpPr>
        <p:spPr>
          <a:xfrm>
            <a:off x="5024083" y="2349728"/>
            <a:ext cx="231764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What are your targets for maintaining or increasing the water bodies area?</a:t>
            </a:r>
          </a:p>
          <a:p>
            <a:pPr algn="ctr"/>
            <a:endParaRPr lang="en-US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Be clear on where it is going to be applied and set 3 targets; short, medium &amp; long term. Also indicate baseline year.</a:t>
            </a:r>
          </a:p>
          <a:p>
            <a:pPr algn="ctr"/>
            <a:endParaRPr lang="en-US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Maintain or increase water bodies area as compared to baseline year</a:t>
            </a:r>
          </a:p>
          <a:p>
            <a:endParaRPr lang="en-US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E9CEABD-1824-472B-B60D-16983E856BFE}"/>
              </a:ext>
            </a:extLst>
          </p:cNvPr>
          <p:cNvGrpSpPr/>
          <p:nvPr/>
        </p:nvGrpSpPr>
        <p:grpSpPr>
          <a:xfrm>
            <a:off x="76046" y="1597580"/>
            <a:ext cx="7265682" cy="4972928"/>
            <a:chOff x="76046" y="1850802"/>
            <a:chExt cx="6975437" cy="497292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49E75DF-0544-4729-9161-10774B56ED33}"/>
                </a:ext>
              </a:extLst>
            </p:cNvPr>
            <p:cNvSpPr/>
            <p:nvPr/>
          </p:nvSpPr>
          <p:spPr>
            <a:xfrm>
              <a:off x="76046" y="1850802"/>
              <a:ext cx="2245123" cy="651134"/>
            </a:xfrm>
            <a:prstGeom prst="rect">
              <a:avLst/>
            </a:prstGeom>
            <a:solidFill>
              <a:srgbClr val="1B438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b="1" dirty="0">
                  <a:solidFill>
                    <a:schemeClr val="bg1"/>
                  </a:solidFill>
                </a:rPr>
                <a:t>FOREST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046EF85-62F6-491C-AAC3-CA7DBA34DC7E}"/>
                </a:ext>
              </a:extLst>
            </p:cNvPr>
            <p:cNvSpPr/>
            <p:nvPr/>
          </p:nvSpPr>
          <p:spPr>
            <a:xfrm>
              <a:off x="76046" y="2582212"/>
              <a:ext cx="2245123" cy="42415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E08977-4239-453E-B879-5AD6D1AD4EBF}"/>
                </a:ext>
              </a:extLst>
            </p:cNvPr>
            <p:cNvSpPr/>
            <p:nvPr/>
          </p:nvSpPr>
          <p:spPr>
            <a:xfrm>
              <a:off x="2441092" y="1850802"/>
              <a:ext cx="2245123" cy="651134"/>
            </a:xfrm>
            <a:prstGeom prst="rect">
              <a:avLst/>
            </a:prstGeom>
            <a:solidFill>
              <a:srgbClr val="1B438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b="1" dirty="0">
                  <a:solidFill>
                    <a:schemeClr val="bg1"/>
                  </a:solidFill>
                </a:rPr>
                <a:t>LANDSCAPE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A40627F-1A23-46AD-821E-B4A5C0AB4883}"/>
                </a:ext>
              </a:extLst>
            </p:cNvPr>
            <p:cNvSpPr/>
            <p:nvPr/>
          </p:nvSpPr>
          <p:spPr>
            <a:xfrm>
              <a:off x="2441092" y="2582212"/>
              <a:ext cx="2245123" cy="42415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9C497E3-D844-4FB2-960E-4FF17F9DFE8F}"/>
                </a:ext>
              </a:extLst>
            </p:cNvPr>
            <p:cNvSpPr/>
            <p:nvPr/>
          </p:nvSpPr>
          <p:spPr>
            <a:xfrm>
              <a:off x="4806360" y="1850802"/>
              <a:ext cx="2245123" cy="651134"/>
            </a:xfrm>
            <a:prstGeom prst="rect">
              <a:avLst/>
            </a:prstGeom>
            <a:solidFill>
              <a:srgbClr val="1B438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b="1" dirty="0">
                  <a:solidFill>
                    <a:schemeClr val="bg1"/>
                  </a:solidFill>
                </a:rPr>
                <a:t>WATER BODIES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0EA7E3-ACE0-4E86-BC79-4AA9DD6E3182}"/>
                </a:ext>
              </a:extLst>
            </p:cNvPr>
            <p:cNvSpPr/>
            <p:nvPr/>
          </p:nvSpPr>
          <p:spPr>
            <a:xfrm>
              <a:off x="4806360" y="2582212"/>
              <a:ext cx="2245123" cy="42415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A1D43EA-D12A-4E29-B80A-2CC6BFF900F1}"/>
              </a:ext>
            </a:extLst>
          </p:cNvPr>
          <p:cNvSpPr txBox="1"/>
          <p:nvPr/>
        </p:nvSpPr>
        <p:spPr>
          <a:xfrm>
            <a:off x="76046" y="980822"/>
            <a:ext cx="9729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The objective is to maintain existing sequestration areas and gradually increase it over time </a:t>
            </a:r>
            <a:endParaRPr lang="en-MY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8C53639-EB86-A54A-8896-C67089C6A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Malaysian Green Technology and Climate Change Corporation</a:t>
            </a:r>
            <a:endParaRPr lang="en-MY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0B7D0B4-4A42-0D9E-5E7C-2DBF42B584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079EFC-E498-4FE2-80FD-6935810F0762}" type="slidenum">
              <a:rPr lang="en-MY" smtClean="0"/>
              <a:pPr/>
              <a:t>13</a:t>
            </a:fld>
            <a:endParaRPr lang="en-MY" dirty="0"/>
          </a:p>
        </p:txBody>
      </p:sp>
      <p:sp>
        <p:nvSpPr>
          <p:cNvPr id="18" name="Date Placeholder 2">
            <a:extLst>
              <a:ext uri="{FF2B5EF4-FFF2-40B4-BE49-F238E27FC236}">
                <a16:creationId xmlns:a16="http://schemas.microsoft.com/office/drawing/2014/main" id="{15422BFC-CA44-C1A0-7D42-DA371B6E433B}"/>
              </a:ext>
            </a:extLst>
          </p:cNvPr>
          <p:cNvSpPr txBox="1">
            <a:spLocks/>
          </p:cNvSpPr>
          <p:nvPr/>
        </p:nvSpPr>
        <p:spPr>
          <a:xfrm>
            <a:off x="0" y="6584949"/>
            <a:ext cx="35591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MGTC/DC/REC/LCC-004 – REV: 1 - 09/06/2022</a:t>
            </a:r>
            <a:endParaRPr lang="en-MY" sz="1200" dirty="0"/>
          </a:p>
        </p:txBody>
      </p:sp>
    </p:spTree>
    <p:extLst>
      <p:ext uri="{BB962C8B-B14F-4D97-AF65-F5344CB8AC3E}">
        <p14:creationId xmlns:p14="http://schemas.microsoft.com/office/powerpoint/2010/main" val="569917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A73A6-4FDA-47E0-99EA-4D755701E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/ Actions 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78025-08AE-46A3-ABB0-B935F3D4E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MY" dirty="0"/>
              <a:t>&lt;Please write your strategies &amp; actions here&gt;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DC80F-C744-9E55-F120-B00947D5ED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Malaysian Green Technology and Climate Change Corporation</a:t>
            </a:r>
            <a:endParaRPr lang="en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456C1-D14C-E5DE-EF95-00D6833EFD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079EFC-E498-4FE2-80FD-6935810F0762}" type="slidenum">
              <a:rPr lang="en-MY" smtClean="0"/>
              <a:pPr/>
              <a:t>14</a:t>
            </a:fld>
            <a:endParaRPr lang="en-MY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9A4137B6-5192-41CB-F280-12157B89D79E}"/>
              </a:ext>
            </a:extLst>
          </p:cNvPr>
          <p:cNvSpPr txBox="1">
            <a:spLocks/>
          </p:cNvSpPr>
          <p:nvPr/>
        </p:nvSpPr>
        <p:spPr>
          <a:xfrm>
            <a:off x="0" y="6356352"/>
            <a:ext cx="35591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MGTC/DC/REC/LCC-004 – REV: 1 - 09/06/2022</a:t>
            </a:r>
            <a:endParaRPr lang="en-MY" sz="1200" dirty="0"/>
          </a:p>
        </p:txBody>
      </p:sp>
    </p:spTree>
    <p:extLst>
      <p:ext uri="{BB962C8B-B14F-4D97-AF65-F5344CB8AC3E}">
        <p14:creationId xmlns:p14="http://schemas.microsoft.com/office/powerpoint/2010/main" val="2435647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352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84684" y="1766812"/>
            <a:ext cx="668275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84684" y="1423780"/>
            <a:ext cx="558800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961384" y="1239381"/>
            <a:ext cx="2821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961384" y="1230651"/>
            <a:ext cx="8294534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6EB1D0-A4D9-4DED-89F9-FF5016884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185" y="1607809"/>
            <a:ext cx="7504271" cy="2876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IMPLEMENTATION STATUS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8DAC19-FE5F-44AC-9C74-0444D955E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4842" y="4810308"/>
            <a:ext cx="7314956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44273BE2-30C6-403A-897B-74C32C01E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584" y="71944"/>
            <a:ext cx="775854" cy="77585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24530-57A9-C7C9-FCDA-B3E6CD4A7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Malaysian Green Technology and Climate Change Corporation</a:t>
            </a:r>
            <a:endParaRPr lang="en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4B983-BFFE-9155-477F-3D9231F5C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9EFC-E498-4FE2-80FD-6935810F0762}" type="slidenum">
              <a:rPr lang="en-MY" smtClean="0"/>
              <a:t>15</a:t>
            </a:fld>
            <a:endParaRPr lang="en-MY" dirty="0"/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709841A8-9C35-2C13-DBD4-E00C2737F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356352"/>
            <a:ext cx="3559126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MGTC/DC/REC/LCC-004 – REV: 1 - 09/06/2022</a:t>
            </a:r>
            <a:endParaRPr lang="en-M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773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EEE55A-980B-4279-B7E0-E59CACBD7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Status of Implementation</a:t>
            </a:r>
            <a:endParaRPr lang="en-M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4C4DCC-BCA9-B415-99EF-C062182FD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Malaysian Green Technology and Climate Change Corporation</a:t>
            </a:r>
            <a:endParaRPr lang="en-MY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D463BFB-5E9E-40AF-A878-ABD542A1E4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88289"/>
              </p:ext>
            </p:extLst>
          </p:nvPr>
        </p:nvGraphicFramePr>
        <p:xfrm>
          <a:off x="108297" y="1162860"/>
          <a:ext cx="9689406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2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7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53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1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4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69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MY" sz="1200" dirty="0">
                          <a:effectLst/>
                        </a:rPr>
                        <a:t>Strategies</a:t>
                      </a:r>
                      <a:endParaRPr lang="en-US" sz="1600" dirty="0">
                        <a:effectLst/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MY" sz="1200" dirty="0">
                          <a:effectLst/>
                        </a:rPr>
                        <a:t>Actions</a:t>
                      </a:r>
                      <a:endParaRPr lang="en-US" sz="1600" dirty="0">
                        <a:effectLst/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dirty="0">
                          <a:effectLst/>
                        </a:rPr>
                        <a:t>Means of verification</a:t>
                      </a:r>
                      <a:endParaRPr lang="en-US" sz="1200" dirty="0">
                        <a:effectLst/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MY" sz="1200" dirty="0">
                          <a:effectLst/>
                        </a:rPr>
                        <a:t>Target Year</a:t>
                      </a:r>
                      <a:endParaRPr lang="en-US" sz="1600" dirty="0">
                        <a:effectLst/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Responsibility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Status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dirty="0"/>
                        <a:t>Development within defined urban  footprint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Committing/Approving</a:t>
                      </a:r>
                      <a:r>
                        <a:rPr lang="en-US" sz="1200" baseline="0" dirty="0"/>
                        <a:t> within defined urban footprint development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DO</a:t>
                      </a:r>
                      <a:r>
                        <a:rPr lang="en-US" sz="1200" baseline="0" dirty="0"/>
                        <a:t> approval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On going/Completed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dirty="0"/>
                        <a:t>Infill development</a:t>
                      </a:r>
                      <a:endParaRPr lang="en-US" sz="1200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Locating site in an existing</a:t>
                      </a:r>
                      <a:r>
                        <a:rPr lang="en-US" sz="1200" baseline="0" dirty="0"/>
                        <a:t> built area/within currently developed area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DO approval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Development projects within transit nodes and corridor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Providing  retail activities of</a:t>
                      </a:r>
                      <a:r>
                        <a:rPr lang="en-US" sz="1200" baseline="0" dirty="0"/>
                        <a:t> public housing within transit corridor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dirty="0"/>
                        <a:t>DO approval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S4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Brownfield and Grey field redevelopment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Providing</a:t>
                      </a:r>
                      <a:r>
                        <a:rPr lang="en-US" sz="1200" baseline="0" dirty="0"/>
                        <a:t> incentive for brownfield and </a:t>
                      </a:r>
                      <a:r>
                        <a:rPr lang="en-US" sz="1200" baseline="0" dirty="0" err="1"/>
                        <a:t>greyfield</a:t>
                      </a:r>
                      <a:r>
                        <a:rPr lang="en-US" sz="1200" baseline="0" dirty="0"/>
                        <a:t> development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S5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Hill slope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Restore slope</a:t>
                      </a:r>
                      <a:r>
                        <a:rPr lang="en-US" sz="1200" baseline="0" dirty="0"/>
                        <a:t> areas with native plants or noninvasive adapted plan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dirty="0"/>
                        <a:t>DOE/JKR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06DF77-25A9-4828-6C72-9F9DBD778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079EFC-E498-4FE2-80FD-6935810F0762}" type="slidenum">
              <a:rPr lang="en-MY" smtClean="0"/>
              <a:pPr/>
              <a:t>16</a:t>
            </a:fld>
            <a:endParaRPr lang="en-MY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678CF3-810B-80CA-1135-DD9889DF2615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009886">
            <a:off x="1322955" y="3201305"/>
            <a:ext cx="6958840" cy="365126"/>
          </a:xfrm>
          <a:ln>
            <a:solidFill>
              <a:srgbClr val="FF0000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MY" dirty="0">
                <a:solidFill>
                  <a:srgbClr val="FF0000"/>
                </a:solidFill>
              </a:rPr>
              <a:t>sample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1EB2939E-F9C8-54FF-3269-66C24E2738A2}"/>
              </a:ext>
            </a:extLst>
          </p:cNvPr>
          <p:cNvSpPr txBox="1">
            <a:spLocks/>
          </p:cNvSpPr>
          <p:nvPr/>
        </p:nvSpPr>
        <p:spPr>
          <a:xfrm>
            <a:off x="0" y="6356352"/>
            <a:ext cx="35591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MGTC/DC/REC/LCC-004 – REV: 1 - 09/06/2022</a:t>
            </a:r>
            <a:endParaRPr lang="en-MY" sz="1200" dirty="0"/>
          </a:p>
        </p:txBody>
      </p:sp>
    </p:spTree>
    <p:extLst>
      <p:ext uri="{BB962C8B-B14F-4D97-AF65-F5344CB8AC3E}">
        <p14:creationId xmlns:p14="http://schemas.microsoft.com/office/powerpoint/2010/main" val="2368911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352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84684" y="1766812"/>
            <a:ext cx="668275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84684" y="1423780"/>
            <a:ext cx="558800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961384" y="1239381"/>
            <a:ext cx="2821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961384" y="1230651"/>
            <a:ext cx="8294534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6EB1D0-A4D9-4DED-89F9-FF5016884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185" y="1607809"/>
            <a:ext cx="7504271" cy="2876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900" dirty="0">
                <a:solidFill>
                  <a:srgbClr val="FFFFFF"/>
                </a:solidFill>
              </a:rPr>
              <a:t>CARBON EMISSIONS RESULT</a:t>
            </a:r>
            <a:endParaRPr lang="en-US" sz="59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8DAC19-FE5F-44AC-9C74-0444D955E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4842" y="4810308"/>
            <a:ext cx="7314956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44273BE2-30C6-403A-897B-74C32C01E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584" y="71944"/>
            <a:ext cx="775854" cy="77585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0D9DDA-C0F4-4BE0-ADE7-A440F5BF1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Malaysian Green Technology and Climate Change Corporation</a:t>
            </a:r>
            <a:endParaRPr lang="en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1EB3E-F0FE-BA12-118F-638F09F9A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9EFC-E498-4FE2-80FD-6935810F0762}" type="slidenum">
              <a:rPr lang="en-MY" smtClean="0"/>
              <a:t>17</a:t>
            </a:fld>
            <a:endParaRPr lang="en-MY" dirty="0"/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F08BA809-053C-83A4-6F9B-1FECA250A5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356352"/>
            <a:ext cx="3559126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MGTC/DC/REC/LCC-004 – REV: 1 - 09/06/2022</a:t>
            </a:r>
            <a:endParaRPr lang="en-M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91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192AF-4C69-4E58-A633-66F6C4CA4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CO2 RESULTS </a:t>
            </a:r>
            <a:endParaRPr lang="en-M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FBD6-992D-0026-6A3A-93FC7749D8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Malaysian Green Technology and Climate Change Corporation</a:t>
            </a:r>
            <a:endParaRPr lang="en-M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3484-D468-CB2B-622C-3BCA3D064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079EFC-E498-4FE2-80FD-6935810F0762}" type="slidenum">
              <a:rPr lang="en-MY" smtClean="0"/>
              <a:pPr/>
              <a:t>18</a:t>
            </a:fld>
            <a:endParaRPr lang="en-MY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A6B2068-3FCF-91C5-83C6-9BB97BD36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587506"/>
              </p:ext>
            </p:extLst>
          </p:nvPr>
        </p:nvGraphicFramePr>
        <p:xfrm>
          <a:off x="239510" y="978367"/>
          <a:ext cx="9426978" cy="5403485"/>
        </p:xfrm>
        <a:graphic>
          <a:graphicData uri="http://schemas.openxmlformats.org/drawingml/2006/table">
            <a:tbl>
              <a:tblPr firstRow="1" firstCol="1" bandRow="1"/>
              <a:tblGrid>
                <a:gridCol w="2008061">
                  <a:extLst>
                    <a:ext uri="{9D8B030D-6E8A-4147-A177-3AD203B41FA5}">
                      <a16:colId xmlns:a16="http://schemas.microsoft.com/office/drawing/2014/main" val="1182697856"/>
                    </a:ext>
                  </a:extLst>
                </a:gridCol>
                <a:gridCol w="1707115">
                  <a:extLst>
                    <a:ext uri="{9D8B030D-6E8A-4147-A177-3AD203B41FA5}">
                      <a16:colId xmlns:a16="http://schemas.microsoft.com/office/drawing/2014/main" val="979546704"/>
                    </a:ext>
                  </a:extLst>
                </a:gridCol>
                <a:gridCol w="1621548">
                  <a:extLst>
                    <a:ext uri="{9D8B030D-6E8A-4147-A177-3AD203B41FA5}">
                      <a16:colId xmlns:a16="http://schemas.microsoft.com/office/drawing/2014/main" val="1563393699"/>
                    </a:ext>
                  </a:extLst>
                </a:gridCol>
                <a:gridCol w="1306917">
                  <a:extLst>
                    <a:ext uri="{9D8B030D-6E8A-4147-A177-3AD203B41FA5}">
                      <a16:colId xmlns:a16="http://schemas.microsoft.com/office/drawing/2014/main" val="2099124767"/>
                    </a:ext>
                  </a:extLst>
                </a:gridCol>
                <a:gridCol w="1148717">
                  <a:extLst>
                    <a:ext uri="{9D8B030D-6E8A-4147-A177-3AD203B41FA5}">
                      <a16:colId xmlns:a16="http://schemas.microsoft.com/office/drawing/2014/main" val="4128306717"/>
                    </a:ext>
                  </a:extLst>
                </a:gridCol>
                <a:gridCol w="1634620">
                  <a:extLst>
                    <a:ext uri="{9D8B030D-6E8A-4147-A177-3AD203B41FA5}">
                      <a16:colId xmlns:a16="http://schemas.microsoft.com/office/drawing/2014/main" val="161034364"/>
                    </a:ext>
                  </a:extLst>
                </a:gridCol>
              </a:tblGrid>
              <a:tr h="36341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Element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Carbon Emissions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Reduction Achieved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Diamond</a:t>
                      </a:r>
                      <a:r>
                        <a:rPr lang="en-MY" sz="14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Level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682173"/>
                  </a:ext>
                </a:extLst>
              </a:tr>
              <a:tr h="411054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2015 (B)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tCO</a:t>
                      </a:r>
                      <a:r>
                        <a:rPr lang="en-MY" sz="1400" b="1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MY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MY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2018 (A)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tCO</a:t>
                      </a:r>
                      <a:r>
                        <a:rPr lang="en-MY" sz="1400" b="1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MY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MY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(B-A)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tCO</a:t>
                      </a:r>
                      <a:r>
                        <a:rPr lang="en-MY" sz="1400" b="1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MY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MY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MY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91428"/>
                  </a:ext>
                </a:extLst>
              </a:tr>
              <a:tr h="533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Energy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6146196"/>
                  </a:ext>
                </a:extLst>
              </a:tr>
              <a:tr h="5408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6615463"/>
                  </a:ext>
                </a:extLst>
              </a:tr>
              <a:tr h="5270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Waste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234303"/>
                  </a:ext>
                </a:extLst>
              </a:tr>
              <a:tr h="5352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Mobility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9242252"/>
                  </a:ext>
                </a:extLst>
              </a:tr>
              <a:tr h="599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Emissions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609730"/>
                  </a:ext>
                </a:extLst>
              </a:tr>
              <a:tr h="41105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Element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Carbon Sequestrations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500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Sequestration Increased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Diamond</a:t>
                      </a:r>
                      <a:r>
                        <a:rPr lang="en-MY" sz="14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Level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317951"/>
                  </a:ext>
                </a:extLst>
              </a:tr>
              <a:tr h="411054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5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2015 (B)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tCO</a:t>
                      </a:r>
                      <a:r>
                        <a:rPr lang="en-MY" sz="1400" b="1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MY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MY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2018 (A)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tCO</a:t>
                      </a:r>
                      <a:r>
                        <a:rPr lang="en-MY" sz="1400" b="1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MY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MY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(A-B)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tCO</a:t>
                      </a:r>
                      <a:r>
                        <a:rPr lang="en-MY" sz="1400" b="1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MY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MY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MY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944604"/>
                  </a:ext>
                </a:extLst>
              </a:tr>
              <a:tr h="5430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Greenery &amp; Water Bodies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1638992"/>
                  </a:ext>
                </a:extLst>
              </a:tr>
              <a:tr h="4965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Sequestration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346096"/>
                  </a:ext>
                </a:extLst>
              </a:tr>
            </a:tbl>
          </a:graphicData>
        </a:graphic>
      </p:graphicFrame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5714E4ED-CCB0-FA90-8566-486BA17CFD89}"/>
              </a:ext>
            </a:extLst>
          </p:cNvPr>
          <p:cNvSpPr txBox="1">
            <a:spLocks/>
          </p:cNvSpPr>
          <p:nvPr/>
        </p:nvSpPr>
        <p:spPr>
          <a:xfrm>
            <a:off x="0" y="6425925"/>
            <a:ext cx="35591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MGTC/DC/REC/LCC-004 – REV: 1 - 09/06/2022</a:t>
            </a:r>
            <a:endParaRPr lang="en-MY" sz="1200" dirty="0"/>
          </a:p>
        </p:txBody>
      </p:sp>
    </p:spTree>
    <p:extLst>
      <p:ext uri="{BB962C8B-B14F-4D97-AF65-F5344CB8AC3E}">
        <p14:creationId xmlns:p14="http://schemas.microsoft.com/office/powerpoint/2010/main" val="4156530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352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84684" y="1766812"/>
            <a:ext cx="668275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84684" y="1423780"/>
            <a:ext cx="558800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961384" y="1239381"/>
            <a:ext cx="2821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961384" y="1230651"/>
            <a:ext cx="8294534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6EB1D0-A4D9-4DED-89F9-FF5016884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185" y="1607809"/>
            <a:ext cx="7504271" cy="2876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900" dirty="0">
                <a:solidFill>
                  <a:srgbClr val="FFFFFF"/>
                </a:solidFill>
              </a:rPr>
              <a:t>APPENDIX</a:t>
            </a:r>
            <a:endParaRPr lang="en-US" sz="59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8DAC19-FE5F-44AC-9C74-0444D955E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4842" y="4810308"/>
            <a:ext cx="7314956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44273BE2-30C6-403A-897B-74C32C01E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584" y="71944"/>
            <a:ext cx="775854" cy="77585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FB1B59-F4AB-5673-A82B-CA9C83A6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Malaysian Green Technology and Climate Change Corporation</a:t>
            </a:r>
            <a:endParaRPr lang="en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382E8-ED12-326F-533F-BD0CFC9AC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9EFC-E498-4FE2-80FD-6935810F0762}" type="slidenum">
              <a:rPr lang="en-MY" smtClean="0"/>
              <a:t>19</a:t>
            </a:fld>
            <a:endParaRPr lang="en-MY" dirty="0"/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C04257CA-E90D-8A97-864E-DDAF9F070F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356352"/>
            <a:ext cx="3559126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MGTC/DC/REC/LCC-004 – REV: 1 - 09/06/2022</a:t>
            </a:r>
            <a:endParaRPr lang="en-M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06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47D10-6016-47BA-99D9-BA788A54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411" y="629268"/>
            <a:ext cx="5025183" cy="1286160"/>
          </a:xfrm>
        </p:spPr>
        <p:txBody>
          <a:bodyPr anchor="b">
            <a:normAutofit/>
          </a:bodyPr>
          <a:lstStyle/>
          <a:p>
            <a:r>
              <a:rPr lang="en-MY" b="1" dirty="0">
                <a:latin typeface="+mn-lt"/>
              </a:rPr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F98BB-F185-4938-857F-AC7244BC6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4412" y="2438400"/>
            <a:ext cx="5351523" cy="3785419"/>
          </a:xfrm>
        </p:spPr>
        <p:txBody>
          <a:bodyPr>
            <a:normAutofit/>
          </a:bodyPr>
          <a:lstStyle/>
          <a:p>
            <a:r>
              <a:rPr lang="en-MY" sz="1800" dirty="0"/>
              <a:t>EXECUTIVE SUMMARY</a:t>
            </a:r>
          </a:p>
          <a:p>
            <a:r>
              <a:rPr lang="en-MY" sz="1800" dirty="0"/>
              <a:t>BACKGROUND</a:t>
            </a:r>
          </a:p>
          <a:p>
            <a:pPr lvl="1"/>
            <a:r>
              <a:rPr lang="en-MY" sz="1800" dirty="0"/>
              <a:t>OUR LOW CARBON COMMITMENT</a:t>
            </a:r>
          </a:p>
          <a:p>
            <a:pPr lvl="1"/>
            <a:r>
              <a:rPr lang="en-MY" sz="1800" dirty="0"/>
              <a:t>PROJECT INFORMATION</a:t>
            </a:r>
          </a:p>
          <a:p>
            <a:pPr lvl="1"/>
            <a:r>
              <a:rPr lang="en-MY" sz="1800" dirty="0"/>
              <a:t>LOCATION MAP</a:t>
            </a:r>
          </a:p>
          <a:p>
            <a:pPr lvl="1"/>
            <a:r>
              <a:rPr lang="en-MY" sz="1800" dirty="0"/>
              <a:t>COMMITTEE FORMATION</a:t>
            </a:r>
          </a:p>
          <a:p>
            <a:pPr lvl="1"/>
            <a:r>
              <a:rPr lang="en-MY" sz="1800" dirty="0"/>
              <a:t>PARTNERS &amp; STAKEHOLDERS</a:t>
            </a:r>
          </a:p>
          <a:p>
            <a:r>
              <a:rPr lang="en-MY" sz="1800" dirty="0"/>
              <a:t>IMPLEMENTATION APPROACH</a:t>
            </a:r>
          </a:p>
          <a:p>
            <a:pPr lvl="1"/>
            <a:r>
              <a:rPr lang="en-MY" sz="1800" dirty="0"/>
              <a:t>SELECTION OF ELEMENTS</a:t>
            </a:r>
          </a:p>
          <a:p>
            <a:r>
              <a:rPr lang="en-MY" sz="1800" dirty="0"/>
              <a:t>IMPLEMENTATION STATUS</a:t>
            </a:r>
          </a:p>
          <a:p>
            <a:r>
              <a:rPr lang="en-MY" sz="1800" dirty="0"/>
              <a:t>CO2 EMISSIONS RESULTS</a:t>
            </a:r>
          </a:p>
          <a:p>
            <a:pPr lvl="1"/>
            <a:endParaRPr lang="en-MY" sz="1800" dirty="0"/>
          </a:p>
          <a:p>
            <a:endParaRPr lang="en-MY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D88B1-8E2A-3B79-A8FA-48781345F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7" y="6356350"/>
            <a:ext cx="1665507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>
                <a:solidFill>
                  <a:srgbClr val="FFFFFF"/>
                </a:solidFill>
              </a:rPr>
              <a:t>MGTC/DC/REC/LCC-004 – REV: 0  11/5/2020</a:t>
            </a:r>
            <a:endParaRPr lang="en-MY" sz="90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9D532C-7207-97F0-9907-DF620BCE5A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92" r="42316"/>
          <a:stretch/>
        </p:blipFill>
        <p:spPr>
          <a:xfrm>
            <a:off x="20" y="10"/>
            <a:ext cx="3766397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28258" y="2115117"/>
            <a:ext cx="512635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E1FF0-9D15-CBFB-5C12-69D001E6B1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4411" y="6356350"/>
            <a:ext cx="3363047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900"/>
              <a:t>Malaysian Green Technology and Climate Change Corporation</a:t>
            </a:r>
            <a:endParaRPr lang="en-MY" sz="9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1C8AA-A21D-5DB3-400F-2AD7DB4AF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079EFC-E498-4FE2-80FD-6935810F0762}" type="slidenum">
              <a:rPr lang="en-MY" smtClean="0"/>
              <a:pPr/>
              <a:t>2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30885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192AF-4C69-4E58-A633-66F6C4CA4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7F465-07A2-4946-86A7-B8C3365F0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Please append photos, report, summary of data etc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57467-0074-4646-CE37-BBE357F756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Malaysian Green Technology and Climate Change Corporation</a:t>
            </a:r>
            <a:endParaRPr lang="en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717A4-0105-1724-F58B-43F8DCED84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079EFC-E498-4FE2-80FD-6935810F0762}" type="slidenum">
              <a:rPr lang="en-MY" smtClean="0"/>
              <a:pPr/>
              <a:t>20</a:t>
            </a:fld>
            <a:endParaRPr lang="en-MY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E13AB630-485F-05F5-029D-4B5DED6C7996}"/>
              </a:ext>
            </a:extLst>
          </p:cNvPr>
          <p:cNvSpPr txBox="1">
            <a:spLocks/>
          </p:cNvSpPr>
          <p:nvPr/>
        </p:nvSpPr>
        <p:spPr>
          <a:xfrm>
            <a:off x="0" y="6356352"/>
            <a:ext cx="35591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MGTC/DC/REC/LCC-004 – REV: 1 - 09/06/2022</a:t>
            </a:r>
            <a:endParaRPr lang="en-MY" sz="1200" dirty="0"/>
          </a:p>
        </p:txBody>
      </p:sp>
    </p:spTree>
    <p:extLst>
      <p:ext uri="{BB962C8B-B14F-4D97-AF65-F5344CB8AC3E}">
        <p14:creationId xmlns:p14="http://schemas.microsoft.com/office/powerpoint/2010/main" val="479586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352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84684" y="1766812"/>
            <a:ext cx="668275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84684" y="1423780"/>
            <a:ext cx="558800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961384" y="1239381"/>
            <a:ext cx="2821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961384" y="1230651"/>
            <a:ext cx="8294534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6EB1D0-A4D9-4DED-89F9-FF5016884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185" y="1607809"/>
            <a:ext cx="7504271" cy="2876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EXECUTIVE SUMMARY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8DAC19-FE5F-44AC-9C74-0444D955E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4842" y="4810308"/>
            <a:ext cx="7314956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44273BE2-30C6-403A-897B-74C32C01E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584" y="71944"/>
            <a:ext cx="775854" cy="77585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5C25D0-8C91-2FCC-E7B2-828DB7428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Malaysian Green Technology and Climate Change Corporation</a:t>
            </a:r>
            <a:endParaRPr lang="en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1AC63-DE3B-7C88-BD22-3D1BCD476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9EFC-E498-4FE2-80FD-6935810F0762}" type="slidenum">
              <a:rPr lang="en-MY" smtClean="0"/>
              <a:t>3</a:t>
            </a:fld>
            <a:endParaRPr lang="en-MY" dirty="0"/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30B141A8-C928-9457-0F62-2BC0F0D70D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356352"/>
            <a:ext cx="3559126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MGTC/DC/REC/LCC-004 – REV: 1 - 09/06/2022</a:t>
            </a:r>
            <a:endParaRPr lang="en-M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037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20C5B-8595-4991-94B8-B894130C9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EXECUTIVE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28AD1-1821-4635-8E87-1F39C9EE5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Please write your executive summary here</a:t>
            </a:r>
          </a:p>
          <a:p>
            <a:endParaRPr lang="en-M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DA30E-9BBE-7668-0C60-338928E51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Malaysian Green Technology and Climate Change Corporation</a:t>
            </a:r>
            <a:endParaRPr lang="en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45D0F-4D02-C678-3B71-8E4A4D8D7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079EFC-E498-4FE2-80FD-6935810F0762}" type="slidenum">
              <a:rPr lang="en-MY" smtClean="0"/>
              <a:pPr/>
              <a:t>4</a:t>
            </a:fld>
            <a:endParaRPr lang="en-MY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466C901B-7052-B44A-95B6-7D8624D5CD43}"/>
              </a:ext>
            </a:extLst>
          </p:cNvPr>
          <p:cNvSpPr txBox="1">
            <a:spLocks/>
          </p:cNvSpPr>
          <p:nvPr/>
        </p:nvSpPr>
        <p:spPr>
          <a:xfrm>
            <a:off x="0" y="6356352"/>
            <a:ext cx="35591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MGTC/DC/REC/LCC-004 – REV: 1 - 09/06/2022</a:t>
            </a:r>
            <a:endParaRPr lang="en-MY" sz="1200" dirty="0"/>
          </a:p>
        </p:txBody>
      </p:sp>
    </p:spTree>
    <p:extLst>
      <p:ext uri="{BB962C8B-B14F-4D97-AF65-F5344CB8AC3E}">
        <p14:creationId xmlns:p14="http://schemas.microsoft.com/office/powerpoint/2010/main" val="1119274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352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84684" y="1766812"/>
            <a:ext cx="668275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84684" y="1423780"/>
            <a:ext cx="558800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961384" y="1239381"/>
            <a:ext cx="2821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961384" y="1230651"/>
            <a:ext cx="8294534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6EB1D0-A4D9-4DED-89F9-FF5016884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185" y="1607809"/>
            <a:ext cx="7504271" cy="2876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BACKGROUND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8DAC19-FE5F-44AC-9C74-0444D955E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4842" y="4810308"/>
            <a:ext cx="7314956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44273BE2-30C6-403A-897B-74C32C01E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584" y="71944"/>
            <a:ext cx="775854" cy="77585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C0218F-03FC-A663-851A-D4A295128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Malaysian Green Technology and Climate Change Corporation</a:t>
            </a:r>
            <a:endParaRPr lang="en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DF062-9749-8D76-26EC-6387C71E4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9EFC-E498-4FE2-80FD-6935810F0762}" type="slidenum">
              <a:rPr lang="en-MY" smtClean="0"/>
              <a:t>5</a:t>
            </a:fld>
            <a:endParaRPr lang="en-MY" dirty="0"/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EBB9D209-F751-A2CC-9A1B-32C848AF39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356352"/>
            <a:ext cx="3559126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MGTC/DC/REC/LCC-004 – REV: 1 - 09/06/2022</a:t>
            </a:r>
            <a:endParaRPr lang="en-M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428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47BB7-F408-4796-ADAA-0028B9767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OUR LOW CARBON COMMITMENT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540C998-454B-138E-39A4-C54854FF5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Malaysian Green Technology and Climate Change Corporation</a:t>
            </a:r>
            <a:endParaRPr lang="en-MY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A7A89F-ED61-4082-846E-D62246699BFE}"/>
              </a:ext>
            </a:extLst>
          </p:cNvPr>
          <p:cNvSpPr/>
          <p:nvPr/>
        </p:nvSpPr>
        <p:spPr>
          <a:xfrm>
            <a:off x="-1" y="1695975"/>
            <a:ext cx="9905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This is your promise to pursue low carbon initiatives to help tackle climate change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B52342-FE58-480C-8B2F-196FA3BE101B}"/>
              </a:ext>
            </a:extLst>
          </p:cNvPr>
          <p:cNvSpPr/>
          <p:nvPr/>
        </p:nvSpPr>
        <p:spPr>
          <a:xfrm>
            <a:off x="-2" y="3181511"/>
            <a:ext cx="9905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Where do you see your city / organization in 2030 with regards to its low carbon performance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E071CA-9167-426B-B624-DD4A1074D322}"/>
              </a:ext>
            </a:extLst>
          </p:cNvPr>
          <p:cNvSpPr/>
          <p:nvPr/>
        </p:nvSpPr>
        <p:spPr>
          <a:xfrm>
            <a:off x="-2" y="4667047"/>
            <a:ext cx="990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What are the key goals that you want to achieve to 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realise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 your vision and carry through your commitment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A429F5-3925-4632-8EFE-82BB1475C5F2}"/>
              </a:ext>
            </a:extLst>
          </p:cNvPr>
          <p:cNvSpPr txBox="1"/>
          <p:nvPr/>
        </p:nvSpPr>
        <p:spPr>
          <a:xfrm>
            <a:off x="1" y="1278086"/>
            <a:ext cx="9905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  <a:cs typeface="Gill Sans" panose="020B0502020104020203" pitchFamily="34" charset="-79"/>
              </a:rPr>
              <a:t>COMMITMENT STATEMENT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2F5762-BB34-402F-974C-75793CB83FF8}"/>
              </a:ext>
            </a:extLst>
          </p:cNvPr>
          <p:cNvSpPr txBox="1"/>
          <p:nvPr/>
        </p:nvSpPr>
        <p:spPr>
          <a:xfrm>
            <a:off x="0" y="2805252"/>
            <a:ext cx="9905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  <a:cs typeface="Gill Sans" panose="020B0502020104020203" pitchFamily="34" charset="-79"/>
              </a:rPr>
              <a:t>LOW CARBON 2030 VISION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FCCC86-43C2-4972-80B5-4B21A18B9A7C}"/>
              </a:ext>
            </a:extLst>
          </p:cNvPr>
          <p:cNvSpPr txBox="1"/>
          <p:nvPr/>
        </p:nvSpPr>
        <p:spPr>
          <a:xfrm>
            <a:off x="0" y="4332418"/>
            <a:ext cx="9905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  <a:cs typeface="Gill Sans" panose="020B0502020104020203" pitchFamily="34" charset="-79"/>
              </a:rPr>
              <a:t>LOW CARBON MISSION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70B89A8-D1C7-FCED-2F94-0946144F4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079EFC-E498-4FE2-80FD-6935810F0762}" type="slidenum">
              <a:rPr lang="en-MY" smtClean="0"/>
              <a:pPr/>
              <a:t>6</a:t>
            </a:fld>
            <a:endParaRPr lang="en-MY" dirty="0"/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7674D1B2-A9BD-0A93-EA0A-F1BF0BFA2FB3}"/>
              </a:ext>
            </a:extLst>
          </p:cNvPr>
          <p:cNvSpPr txBox="1">
            <a:spLocks/>
          </p:cNvSpPr>
          <p:nvPr/>
        </p:nvSpPr>
        <p:spPr>
          <a:xfrm>
            <a:off x="0" y="6356352"/>
            <a:ext cx="35591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MGTC/DC/REC/LCC-004 – REV: 1 - 09/06/2022</a:t>
            </a:r>
            <a:endParaRPr lang="en-MY" sz="1200" dirty="0"/>
          </a:p>
        </p:txBody>
      </p:sp>
    </p:spTree>
    <p:extLst>
      <p:ext uri="{BB962C8B-B14F-4D97-AF65-F5344CB8AC3E}">
        <p14:creationId xmlns:p14="http://schemas.microsoft.com/office/powerpoint/2010/main" val="3026858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4C8E5723-671A-4E17-B463-88F65AA507B0}"/>
              </a:ext>
            </a:extLst>
          </p:cNvPr>
          <p:cNvSpPr/>
          <p:nvPr/>
        </p:nvSpPr>
        <p:spPr>
          <a:xfrm>
            <a:off x="6501244" y="957524"/>
            <a:ext cx="3244243" cy="315028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080C45-0AFB-427E-827B-F69BDD21E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PROJECT INFORMATION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37E7DA-3A5D-50EF-7226-7C2E36071C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MGTC/DC/REC/LCC-004 – REV: 0  11/5/2020</a:t>
            </a:r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E06FA-FB5A-4A8E-54FE-318A550248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Malaysian Green Technology and Climate Change Corporation</a:t>
            </a:r>
            <a:endParaRPr lang="en-MY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805521C-8C55-4E5E-8EE1-AE562B952CD8}"/>
              </a:ext>
            </a:extLst>
          </p:cNvPr>
          <p:cNvGrpSpPr/>
          <p:nvPr/>
        </p:nvGrpSpPr>
        <p:grpSpPr>
          <a:xfrm>
            <a:off x="163603" y="5216543"/>
            <a:ext cx="3235944" cy="704440"/>
            <a:chOff x="-980664" y="5945402"/>
            <a:chExt cx="3174936" cy="86472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5A7CA87-154E-483F-B639-A07BA5049DBD}"/>
                </a:ext>
              </a:extLst>
            </p:cNvPr>
            <p:cNvSpPr/>
            <p:nvPr/>
          </p:nvSpPr>
          <p:spPr>
            <a:xfrm>
              <a:off x="-980662" y="5945402"/>
              <a:ext cx="3174934" cy="41558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defTabSz="457200">
                <a:defRPr/>
              </a:pPr>
              <a:r>
                <a:rPr lang="en-MY" sz="1600" dirty="0">
                  <a:solidFill>
                    <a:prstClr val="black"/>
                  </a:solidFill>
                  <a:latin typeface="Calibri" panose="020F0502020204030204"/>
                </a:rPr>
                <a:t>Population Baseline: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8ACE59F-AB8E-4EBF-B671-BFDAE89DD1FF}"/>
                </a:ext>
              </a:extLst>
            </p:cNvPr>
            <p:cNvSpPr/>
            <p:nvPr/>
          </p:nvSpPr>
          <p:spPr>
            <a:xfrm>
              <a:off x="-980664" y="6394540"/>
              <a:ext cx="3174934" cy="41558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8,957</a:t>
              </a:r>
              <a:endParaRPr lang="en-MY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96F8AF-7334-4925-8077-D277CB23D867}"/>
              </a:ext>
            </a:extLst>
          </p:cNvPr>
          <p:cNvGrpSpPr/>
          <p:nvPr/>
        </p:nvGrpSpPr>
        <p:grpSpPr>
          <a:xfrm>
            <a:off x="163602" y="5982629"/>
            <a:ext cx="3235947" cy="704441"/>
            <a:chOff x="-980664" y="5945400"/>
            <a:chExt cx="3174936" cy="86472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41A9E83-8EE0-4C6D-9E1C-948006C347DA}"/>
                </a:ext>
              </a:extLst>
            </p:cNvPr>
            <p:cNvSpPr/>
            <p:nvPr/>
          </p:nvSpPr>
          <p:spPr>
            <a:xfrm>
              <a:off x="-980662" y="5945400"/>
              <a:ext cx="3174934" cy="41558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defTabSz="457200">
                <a:defRPr/>
              </a:pPr>
              <a:r>
                <a:rPr lang="en-MY" sz="1600" dirty="0">
                  <a:solidFill>
                    <a:prstClr val="black"/>
                  </a:solidFill>
                  <a:latin typeface="Calibri" panose="020F0502020204030204"/>
                </a:rPr>
                <a:t>Population Final: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08D3BD-FE3F-4BDF-B40B-D9AADC048F08}"/>
                </a:ext>
              </a:extLst>
            </p:cNvPr>
            <p:cNvSpPr/>
            <p:nvPr/>
          </p:nvSpPr>
          <p:spPr>
            <a:xfrm>
              <a:off x="-980664" y="6394540"/>
              <a:ext cx="3174934" cy="41558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8,957</a:t>
              </a:r>
              <a:endParaRPr lang="en-MY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5CA4B09-A076-416E-ACC0-7905E177F9FD}"/>
              </a:ext>
            </a:extLst>
          </p:cNvPr>
          <p:cNvGrpSpPr/>
          <p:nvPr/>
        </p:nvGrpSpPr>
        <p:grpSpPr>
          <a:xfrm>
            <a:off x="154786" y="3798882"/>
            <a:ext cx="3265006" cy="597402"/>
            <a:chOff x="42628" y="5062559"/>
            <a:chExt cx="3330313" cy="67710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364A2C1-D674-4AD3-BAD0-1C4ADD3B7C74}"/>
                </a:ext>
              </a:extLst>
            </p:cNvPr>
            <p:cNvSpPr/>
            <p:nvPr/>
          </p:nvSpPr>
          <p:spPr>
            <a:xfrm>
              <a:off x="48470" y="5062559"/>
              <a:ext cx="3324471" cy="307777"/>
            </a:xfrm>
            <a:prstGeom prst="rect">
              <a:avLst/>
            </a:prstGeom>
            <a:solidFill>
              <a:srgbClr val="097500"/>
            </a:solidFill>
            <a:ln>
              <a:solidFill>
                <a:srgbClr val="0975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defTabSz="457200">
                <a:defRPr/>
              </a:pPr>
              <a:r>
                <a:rPr lang="en-MY" sz="1400" b="1">
                  <a:solidFill>
                    <a:schemeClr val="bg1"/>
                  </a:solidFill>
                  <a:latin typeface="Calibri" panose="020F0502020204030204"/>
                </a:rPr>
                <a:t>LCC Serial No.: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3A8E6EC-6EBB-4003-8B44-9940B0EEDA56}"/>
                </a:ext>
              </a:extLst>
            </p:cNvPr>
            <p:cNvSpPr/>
            <p:nvPr/>
          </p:nvSpPr>
          <p:spPr>
            <a:xfrm>
              <a:off x="42628" y="5431891"/>
              <a:ext cx="3324470" cy="30777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lvl="1" algn="ctr">
                <a:buNone/>
              </a:pPr>
              <a:r>
                <a:rPr lang="en-MY" sz="1400" b="1" dirty="0"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</a:rPr>
                <a:t>LCC-Z-B100-01-0001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FE2898C-20D4-4BF4-8313-8852156B7163}"/>
              </a:ext>
            </a:extLst>
          </p:cNvPr>
          <p:cNvGrpSpPr/>
          <p:nvPr/>
        </p:nvGrpSpPr>
        <p:grpSpPr>
          <a:xfrm>
            <a:off x="154786" y="3083586"/>
            <a:ext cx="3269983" cy="631152"/>
            <a:chOff x="48469" y="5065370"/>
            <a:chExt cx="3335390" cy="71536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D580D96-AB0A-4D4F-B098-6E8F88A5EE21}"/>
                </a:ext>
              </a:extLst>
            </p:cNvPr>
            <p:cNvSpPr/>
            <p:nvPr/>
          </p:nvSpPr>
          <p:spPr>
            <a:xfrm>
              <a:off x="48470" y="5065788"/>
              <a:ext cx="3335389" cy="307777"/>
            </a:xfrm>
            <a:prstGeom prst="rect">
              <a:avLst/>
            </a:prstGeom>
            <a:solidFill>
              <a:srgbClr val="09750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defTabSz="457200">
                <a:defRPr/>
              </a:pPr>
              <a:r>
                <a:rPr lang="en-MY" sz="1400" b="1">
                  <a:solidFill>
                    <a:schemeClr val="bg1"/>
                  </a:solidFill>
                  <a:latin typeface="Calibri" panose="020F0502020204030204"/>
                </a:rPr>
                <a:t>Zone Name: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F2F246C-7238-4564-A687-28FC57166B64}"/>
                </a:ext>
              </a:extLst>
            </p:cNvPr>
            <p:cNvSpPr/>
            <p:nvPr/>
          </p:nvSpPr>
          <p:spPr>
            <a:xfrm>
              <a:off x="48471" y="5431891"/>
              <a:ext cx="3321320" cy="34884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lvl="1" algn="ctr">
                <a:buNone/>
              </a:pPr>
              <a:r>
                <a:rPr lang="en-MY" sz="1400" b="1" dirty="0"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</a:rPr>
                <a:t>Pusat Bandar, </a:t>
              </a:r>
              <a:r>
                <a:rPr lang="en-MY" sz="1400" b="1" dirty="0" err="1"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</a:rPr>
                <a:t>Seksyen</a:t>
              </a:r>
              <a:r>
                <a:rPr lang="en-MY" sz="1400" b="1" dirty="0"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</a:rPr>
                <a:t> 14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F64BE4D-DE13-447A-8967-DBE1FD95E4D9}"/>
                </a:ext>
              </a:extLst>
            </p:cNvPr>
            <p:cNvSpPr/>
            <p:nvPr/>
          </p:nvSpPr>
          <p:spPr>
            <a:xfrm>
              <a:off x="48469" y="5065370"/>
              <a:ext cx="3324471" cy="307777"/>
            </a:xfrm>
            <a:prstGeom prst="rect">
              <a:avLst/>
            </a:prstGeom>
            <a:solidFill>
              <a:srgbClr val="097500"/>
            </a:solidFill>
            <a:ln>
              <a:solidFill>
                <a:srgbClr val="0975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defTabSz="457200">
                <a:defRPr/>
              </a:pPr>
              <a:r>
                <a:rPr lang="en-MY" sz="1400" b="1">
                  <a:solidFill>
                    <a:schemeClr val="bg1"/>
                  </a:solidFill>
                  <a:latin typeface="Calibri" panose="020F0502020204030204"/>
                </a:rPr>
                <a:t>Zone Name: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774C1A3-13E9-468F-BEA7-CAF9D819A7C5}"/>
              </a:ext>
            </a:extLst>
          </p:cNvPr>
          <p:cNvGrpSpPr/>
          <p:nvPr/>
        </p:nvGrpSpPr>
        <p:grpSpPr>
          <a:xfrm>
            <a:off x="165968" y="4490496"/>
            <a:ext cx="3259279" cy="633626"/>
            <a:chOff x="48470" y="5062559"/>
            <a:chExt cx="3324471" cy="718165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C9C7888-23FB-4F7E-BEFC-4FF96B4D3159}"/>
                </a:ext>
              </a:extLst>
            </p:cNvPr>
            <p:cNvSpPr/>
            <p:nvPr/>
          </p:nvSpPr>
          <p:spPr>
            <a:xfrm>
              <a:off x="48470" y="5062559"/>
              <a:ext cx="3324470" cy="307777"/>
            </a:xfrm>
            <a:prstGeom prst="rect">
              <a:avLst/>
            </a:prstGeom>
            <a:solidFill>
              <a:srgbClr val="097500"/>
            </a:solidFill>
            <a:ln>
              <a:solidFill>
                <a:srgbClr val="0975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defTabSz="457200">
                <a:defRPr/>
              </a:pPr>
              <a:r>
                <a:rPr lang="en-MY" sz="1400" b="1">
                  <a:solidFill>
                    <a:schemeClr val="bg1"/>
                  </a:solidFill>
                  <a:latin typeface="Calibri" panose="020F0502020204030204"/>
                </a:rPr>
                <a:t>Organisation Name: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82A7AD7-6860-48EE-A0E9-239A6D3682DB}"/>
                </a:ext>
              </a:extLst>
            </p:cNvPr>
            <p:cNvSpPr/>
            <p:nvPr/>
          </p:nvSpPr>
          <p:spPr>
            <a:xfrm>
              <a:off x="48471" y="5431883"/>
              <a:ext cx="3324470" cy="34884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lvl="1" algn="ctr">
                <a:buNone/>
              </a:pPr>
              <a:r>
                <a:rPr lang="en-MY" sz="1400" b="1" dirty="0"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</a:rPr>
                <a:t>Majlis Bandaraya Shah </a:t>
              </a:r>
              <a:r>
                <a:rPr lang="en-MY" sz="1400" b="1" dirty="0" err="1"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</a:rPr>
                <a:t>Alam</a:t>
              </a:r>
              <a:endParaRPr lang="en-MY" sz="1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D43F6F6-B488-4B0C-92BE-105713E4C853}"/>
              </a:ext>
            </a:extLst>
          </p:cNvPr>
          <p:cNvGrpSpPr/>
          <p:nvPr/>
        </p:nvGrpSpPr>
        <p:grpSpPr>
          <a:xfrm>
            <a:off x="143361" y="1652074"/>
            <a:ext cx="3262839" cy="597402"/>
            <a:chOff x="48470" y="5062559"/>
            <a:chExt cx="3328103" cy="677109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8D72802-CC3A-46D6-AC4B-4215D127528B}"/>
                </a:ext>
              </a:extLst>
            </p:cNvPr>
            <p:cNvSpPr/>
            <p:nvPr/>
          </p:nvSpPr>
          <p:spPr>
            <a:xfrm>
              <a:off x="48470" y="5062559"/>
              <a:ext cx="3324471" cy="307777"/>
            </a:xfrm>
            <a:prstGeom prst="rect">
              <a:avLst/>
            </a:prstGeom>
            <a:solidFill>
              <a:srgbClr val="097500"/>
            </a:solidFill>
            <a:ln>
              <a:solidFill>
                <a:srgbClr val="0975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defTabSz="457200">
                <a:defRPr/>
              </a:pPr>
              <a:r>
                <a:rPr lang="en-MY" sz="1400" b="1">
                  <a:solidFill>
                    <a:schemeClr val="bg1"/>
                  </a:solidFill>
                  <a:latin typeface="Calibri" panose="020F0502020204030204"/>
                </a:rPr>
                <a:t>Local Authority: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1F0FE7E-3AF7-46CF-B04C-B7AF97FEB0AF}"/>
                </a:ext>
              </a:extLst>
            </p:cNvPr>
            <p:cNvSpPr/>
            <p:nvPr/>
          </p:nvSpPr>
          <p:spPr>
            <a:xfrm>
              <a:off x="52102" y="5431891"/>
              <a:ext cx="3324471" cy="30777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lvl="1" algn="ctr">
                <a:buNone/>
              </a:pPr>
              <a:r>
                <a:rPr lang="en-MY" sz="1400" b="1" dirty="0"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</a:rPr>
                <a:t>Majlis </a:t>
              </a:r>
              <a:r>
                <a:rPr lang="en-MY" sz="1400" b="1" dirty="0" err="1"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</a:rPr>
                <a:t>Bandaraya</a:t>
              </a:r>
              <a:r>
                <a:rPr lang="en-MY" sz="1400" b="1" dirty="0"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</a:rPr>
                <a:t> Shah </a:t>
              </a:r>
              <a:r>
                <a:rPr lang="en-MY" sz="1400" b="1" dirty="0" err="1"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</a:rPr>
                <a:t>Alam</a:t>
              </a:r>
              <a:endParaRPr lang="en-MY" sz="1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35254CB-342F-4AA2-B9F5-2568EA97A812}"/>
              </a:ext>
            </a:extLst>
          </p:cNvPr>
          <p:cNvGrpSpPr/>
          <p:nvPr/>
        </p:nvGrpSpPr>
        <p:grpSpPr>
          <a:xfrm>
            <a:off x="143361" y="2351740"/>
            <a:ext cx="3269983" cy="631152"/>
            <a:chOff x="48469" y="5065370"/>
            <a:chExt cx="3335390" cy="715362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2238093-0A29-4572-8F9D-A20A1BBEED77}"/>
                </a:ext>
              </a:extLst>
            </p:cNvPr>
            <p:cNvSpPr/>
            <p:nvPr/>
          </p:nvSpPr>
          <p:spPr>
            <a:xfrm>
              <a:off x="48470" y="5065788"/>
              <a:ext cx="3335389" cy="307777"/>
            </a:xfrm>
            <a:prstGeom prst="rect">
              <a:avLst/>
            </a:prstGeom>
            <a:solidFill>
              <a:srgbClr val="09750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defTabSz="457200">
                <a:defRPr/>
              </a:pPr>
              <a:r>
                <a:rPr lang="en-MY" sz="1400" b="1">
                  <a:solidFill>
                    <a:schemeClr val="bg1"/>
                  </a:solidFill>
                  <a:latin typeface="Calibri" panose="020F0502020204030204"/>
                </a:rPr>
                <a:t>City: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73C1972-FE58-46C4-A0AA-01308FF3021A}"/>
                </a:ext>
              </a:extLst>
            </p:cNvPr>
            <p:cNvSpPr/>
            <p:nvPr/>
          </p:nvSpPr>
          <p:spPr>
            <a:xfrm>
              <a:off x="63204" y="5431891"/>
              <a:ext cx="3306585" cy="34884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lvl="1" algn="ctr">
                <a:buNone/>
              </a:pPr>
              <a:r>
                <a:rPr lang="en-MY" sz="1400" b="1" dirty="0"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</a:rPr>
                <a:t>Shah </a:t>
              </a:r>
              <a:r>
                <a:rPr lang="en-MY" sz="1400" b="1" dirty="0" err="1"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</a:rPr>
                <a:t>Alam</a:t>
              </a:r>
              <a:endParaRPr lang="en-MY" sz="1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3DAADD8-158B-48EB-9213-029375F67355}"/>
                </a:ext>
              </a:extLst>
            </p:cNvPr>
            <p:cNvSpPr/>
            <p:nvPr/>
          </p:nvSpPr>
          <p:spPr>
            <a:xfrm>
              <a:off x="48469" y="5065370"/>
              <a:ext cx="3324471" cy="307777"/>
            </a:xfrm>
            <a:prstGeom prst="rect">
              <a:avLst/>
            </a:prstGeom>
            <a:solidFill>
              <a:srgbClr val="097500"/>
            </a:solidFill>
            <a:ln>
              <a:solidFill>
                <a:srgbClr val="0975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defTabSz="457200">
                <a:defRPr/>
              </a:pPr>
              <a:r>
                <a:rPr lang="en-MY" sz="1400" b="1" dirty="0">
                  <a:solidFill>
                    <a:schemeClr val="bg1"/>
                  </a:solidFill>
                  <a:latin typeface="Calibri" panose="020F0502020204030204"/>
                </a:rPr>
                <a:t>City: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FC1CD4B-8410-4304-B57E-6EAE0D48624F}"/>
              </a:ext>
            </a:extLst>
          </p:cNvPr>
          <p:cNvGrpSpPr/>
          <p:nvPr/>
        </p:nvGrpSpPr>
        <p:grpSpPr>
          <a:xfrm>
            <a:off x="145480" y="957525"/>
            <a:ext cx="3262614" cy="594553"/>
            <a:chOff x="45067" y="5065788"/>
            <a:chExt cx="3327874" cy="67388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9F31D3B-8559-47E1-A4C5-6AB4D070FF0A}"/>
                </a:ext>
              </a:extLst>
            </p:cNvPr>
            <p:cNvSpPr/>
            <p:nvPr/>
          </p:nvSpPr>
          <p:spPr>
            <a:xfrm>
              <a:off x="48470" y="5065788"/>
              <a:ext cx="3324471" cy="307777"/>
            </a:xfrm>
            <a:prstGeom prst="rect">
              <a:avLst/>
            </a:prstGeom>
            <a:solidFill>
              <a:srgbClr val="097500"/>
            </a:solidFill>
            <a:ln>
              <a:solidFill>
                <a:srgbClr val="0975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defTabSz="457200">
                <a:defRPr/>
              </a:pPr>
              <a:r>
                <a:rPr lang="en-MY" sz="1400" b="1">
                  <a:solidFill>
                    <a:schemeClr val="bg1"/>
                  </a:solidFill>
                  <a:latin typeface="Calibri" panose="020F0502020204030204"/>
                </a:rPr>
                <a:t>State: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39A5311-6226-4526-B683-80600C4BDBB3}"/>
                </a:ext>
              </a:extLst>
            </p:cNvPr>
            <p:cNvSpPr/>
            <p:nvPr/>
          </p:nvSpPr>
          <p:spPr>
            <a:xfrm>
              <a:off x="45067" y="5431891"/>
              <a:ext cx="3324471" cy="30777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lvl="1" algn="ctr">
                <a:buNone/>
              </a:pPr>
              <a:r>
                <a:rPr lang="en-MY" sz="1400" b="1" dirty="0"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</a:rPr>
                <a:t>Selangor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D82F13D-A391-402C-A1A0-A01C68AE9C17}"/>
              </a:ext>
            </a:extLst>
          </p:cNvPr>
          <p:cNvGrpSpPr/>
          <p:nvPr/>
        </p:nvGrpSpPr>
        <p:grpSpPr>
          <a:xfrm>
            <a:off x="3527037" y="1826650"/>
            <a:ext cx="2851926" cy="421134"/>
            <a:chOff x="3527037" y="1882922"/>
            <a:chExt cx="2851926" cy="42113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8E09E4B-C6FF-45DA-BA4F-9F425FAA9167}"/>
                </a:ext>
              </a:extLst>
            </p:cNvPr>
            <p:cNvSpPr txBox="1"/>
            <p:nvPr/>
          </p:nvSpPr>
          <p:spPr>
            <a:xfrm>
              <a:off x="3527037" y="1882922"/>
              <a:ext cx="1748261" cy="4198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1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defRPr/>
              </a:pPr>
              <a:r>
                <a:rPr lang="en-MY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Energy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B0F97AC-ABC7-4E77-B891-A6ACAEB5806C}"/>
                </a:ext>
              </a:extLst>
            </p:cNvPr>
            <p:cNvGrpSpPr/>
            <p:nvPr/>
          </p:nvGrpSpPr>
          <p:grpSpPr>
            <a:xfrm>
              <a:off x="5281867" y="1884223"/>
              <a:ext cx="1097096" cy="419833"/>
              <a:chOff x="1571884" y="12383"/>
              <a:chExt cx="3340254" cy="411468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2524279-D257-430F-9CD1-510C58543830}"/>
                  </a:ext>
                </a:extLst>
              </p:cNvPr>
              <p:cNvSpPr/>
              <p:nvPr/>
            </p:nvSpPr>
            <p:spPr>
              <a:xfrm>
                <a:off x="1571884" y="12383"/>
                <a:ext cx="3340254" cy="411468"/>
              </a:xfrm>
              <a:prstGeom prst="rect">
                <a:avLst/>
              </a:prstGeom>
            </p:spPr>
            <p:style>
              <a:lnRef idx="2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1C02B6-327A-4B58-A758-F4A5006BE503}"/>
                  </a:ext>
                </a:extLst>
              </p:cNvPr>
              <p:cNvSpPr txBox="1"/>
              <p:nvPr/>
            </p:nvSpPr>
            <p:spPr>
              <a:xfrm>
                <a:off x="1571884" y="12383"/>
                <a:ext cx="3340254" cy="411468"/>
              </a:xfrm>
              <a:prstGeom prst="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390" tIns="72390" rIns="72390" bIns="72390" numCol="1" spcCol="1270" anchor="ctr" anchorCtr="0">
                <a:noAutofit/>
              </a:bodyPr>
              <a:lstStyle/>
              <a:p>
                <a:pPr marL="0" lvl="1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defRPr/>
                </a:pPr>
                <a:r>
                  <a:rPr lang="en-US" sz="140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Calibri" panose="020F0502020204030204"/>
                  </a:rPr>
                  <a:t>2015</a:t>
                </a:r>
                <a:endParaRPr lang="en-MY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99369A-A81C-4113-9EDA-110CB5AB5978}"/>
              </a:ext>
            </a:extLst>
          </p:cNvPr>
          <p:cNvGrpSpPr/>
          <p:nvPr/>
        </p:nvGrpSpPr>
        <p:grpSpPr>
          <a:xfrm>
            <a:off x="3527037" y="2288139"/>
            <a:ext cx="2851926" cy="421133"/>
            <a:chOff x="3527037" y="2372547"/>
            <a:chExt cx="2851926" cy="42113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4855754-44BC-4DC7-ADE0-C8DCD3C5E470}"/>
                </a:ext>
              </a:extLst>
            </p:cNvPr>
            <p:cNvSpPr txBox="1"/>
            <p:nvPr/>
          </p:nvSpPr>
          <p:spPr>
            <a:xfrm>
              <a:off x="3527037" y="2372547"/>
              <a:ext cx="1748261" cy="4198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1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defRPr/>
              </a:pPr>
              <a:r>
                <a:rPr lang="en-MY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Water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24E1E9E-C0C8-4650-9778-519887810625}"/>
                </a:ext>
              </a:extLst>
            </p:cNvPr>
            <p:cNvGrpSpPr/>
            <p:nvPr/>
          </p:nvGrpSpPr>
          <p:grpSpPr>
            <a:xfrm>
              <a:off x="5281867" y="2373847"/>
              <a:ext cx="1097096" cy="419833"/>
              <a:chOff x="1571884" y="492251"/>
              <a:chExt cx="3340254" cy="411468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16CE675-4453-4F04-AB74-78AE64DF6997}"/>
                  </a:ext>
                </a:extLst>
              </p:cNvPr>
              <p:cNvSpPr/>
              <p:nvPr/>
            </p:nvSpPr>
            <p:spPr>
              <a:xfrm>
                <a:off x="1571884" y="492251"/>
                <a:ext cx="3340254" cy="411468"/>
              </a:xfrm>
              <a:prstGeom prst="rect">
                <a:avLst/>
              </a:prstGeom>
            </p:spPr>
            <p:style>
              <a:lnRef idx="2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26BEB55-61C9-4480-8652-5B6752362BB2}"/>
                  </a:ext>
                </a:extLst>
              </p:cNvPr>
              <p:cNvSpPr txBox="1"/>
              <p:nvPr/>
            </p:nvSpPr>
            <p:spPr>
              <a:xfrm>
                <a:off x="1571884" y="492251"/>
                <a:ext cx="3340254" cy="411468"/>
              </a:xfrm>
              <a:prstGeom prst="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390" tIns="72390" rIns="72390" bIns="72390" numCol="1" spcCol="1270" anchor="ctr" anchorCtr="0">
                <a:noAutofit/>
              </a:bodyPr>
              <a:lstStyle/>
              <a:p>
                <a:pPr marL="0" lvl="1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defRPr/>
                </a:pPr>
                <a:r>
                  <a:rPr lang="en-US" sz="140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2015</a:t>
                </a:r>
                <a:endParaRPr lang="en-MY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C214E3B-76DF-40A7-807D-1D842A88D108}"/>
              </a:ext>
            </a:extLst>
          </p:cNvPr>
          <p:cNvGrpSpPr/>
          <p:nvPr/>
        </p:nvGrpSpPr>
        <p:grpSpPr>
          <a:xfrm>
            <a:off x="3526268" y="2750927"/>
            <a:ext cx="2852695" cy="419834"/>
            <a:chOff x="3526268" y="2863471"/>
            <a:chExt cx="2852695" cy="41983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89C5791-2CB1-41C7-A84F-48EDFFE1A757}"/>
                </a:ext>
              </a:extLst>
            </p:cNvPr>
            <p:cNvSpPr txBox="1"/>
            <p:nvPr/>
          </p:nvSpPr>
          <p:spPr>
            <a:xfrm>
              <a:off x="3526268" y="2863471"/>
              <a:ext cx="1748261" cy="41983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1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defRPr/>
              </a:pPr>
              <a:r>
                <a:rPr lang="en-MY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Waste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F1C15FA-687A-40E7-A0F2-53234E43A951}"/>
                </a:ext>
              </a:extLst>
            </p:cNvPr>
            <p:cNvGrpSpPr/>
            <p:nvPr/>
          </p:nvGrpSpPr>
          <p:grpSpPr>
            <a:xfrm>
              <a:off x="5281867" y="2863472"/>
              <a:ext cx="1097096" cy="419833"/>
              <a:chOff x="1571884" y="972120"/>
              <a:chExt cx="3340254" cy="4114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B049104-0170-492E-86FF-12B07C4AD5A7}"/>
                  </a:ext>
                </a:extLst>
              </p:cNvPr>
              <p:cNvSpPr/>
              <p:nvPr/>
            </p:nvSpPr>
            <p:spPr>
              <a:xfrm>
                <a:off x="1571884" y="972120"/>
                <a:ext cx="3340254" cy="411468"/>
              </a:xfrm>
              <a:prstGeom prst="rect">
                <a:avLst/>
              </a:prstGeom>
            </p:spPr>
            <p:style>
              <a:lnRef idx="2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9D679D-426F-4CB1-A33B-2B0B77FB7527}"/>
                  </a:ext>
                </a:extLst>
              </p:cNvPr>
              <p:cNvSpPr txBox="1"/>
              <p:nvPr/>
            </p:nvSpPr>
            <p:spPr>
              <a:xfrm>
                <a:off x="1571884" y="972120"/>
                <a:ext cx="3340254" cy="411468"/>
              </a:xfrm>
              <a:prstGeom prst="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390" tIns="72390" rIns="72390" bIns="72390" numCol="1" spcCol="1270" anchor="ctr" anchorCtr="0">
                <a:noAutofit/>
              </a:bodyPr>
              <a:lstStyle/>
              <a:p>
                <a:pPr marL="0" lvl="1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defRPr/>
                </a:pPr>
                <a:r>
                  <a:rPr lang="en-US" sz="140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Calibri" panose="020F0502020204030204"/>
                  </a:rPr>
                  <a:t>2015</a:t>
                </a:r>
                <a:endParaRPr lang="en-MY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110A3B0-B93D-4F55-B526-2080BABB08FF}"/>
              </a:ext>
            </a:extLst>
          </p:cNvPr>
          <p:cNvGrpSpPr/>
          <p:nvPr/>
        </p:nvGrpSpPr>
        <p:grpSpPr>
          <a:xfrm>
            <a:off x="3526268" y="3212416"/>
            <a:ext cx="2852695" cy="419834"/>
            <a:chOff x="3526268" y="3353096"/>
            <a:chExt cx="2852695" cy="41983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C89ABF8-A9E7-4E73-931B-2F1F33EFBA63}"/>
                </a:ext>
              </a:extLst>
            </p:cNvPr>
            <p:cNvSpPr txBox="1"/>
            <p:nvPr/>
          </p:nvSpPr>
          <p:spPr>
            <a:xfrm>
              <a:off x="3526268" y="3353096"/>
              <a:ext cx="1748261" cy="4198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1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defRPr/>
              </a:pPr>
              <a:r>
                <a:rPr lang="en-MY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Mobility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F4BBA34-7792-4DCC-A091-27DF80E5F043}"/>
                </a:ext>
              </a:extLst>
            </p:cNvPr>
            <p:cNvGrpSpPr/>
            <p:nvPr/>
          </p:nvGrpSpPr>
          <p:grpSpPr>
            <a:xfrm>
              <a:off x="5281867" y="3353097"/>
              <a:ext cx="1097096" cy="419833"/>
              <a:chOff x="1571884" y="1451989"/>
              <a:chExt cx="3340254" cy="411468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47E99A1-DD4E-4F21-8C7C-9AEE1034912B}"/>
                  </a:ext>
                </a:extLst>
              </p:cNvPr>
              <p:cNvSpPr/>
              <p:nvPr/>
            </p:nvSpPr>
            <p:spPr>
              <a:xfrm>
                <a:off x="1571884" y="1451989"/>
                <a:ext cx="3340254" cy="411468"/>
              </a:xfrm>
              <a:prstGeom prst="rect">
                <a:avLst/>
              </a:prstGeom>
            </p:spPr>
            <p:style>
              <a:lnRef idx="2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35CC4E8-0B24-4288-B161-E0FC52AE270B}"/>
                  </a:ext>
                </a:extLst>
              </p:cNvPr>
              <p:cNvSpPr txBox="1"/>
              <p:nvPr/>
            </p:nvSpPr>
            <p:spPr>
              <a:xfrm>
                <a:off x="1571884" y="1451989"/>
                <a:ext cx="3340254" cy="411468"/>
              </a:xfrm>
              <a:prstGeom prst="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390" tIns="72390" rIns="72390" bIns="72390" numCol="1" spcCol="1270" anchor="ctr" anchorCtr="0">
                <a:noAutofit/>
              </a:bodyPr>
              <a:lstStyle/>
              <a:p>
                <a:pPr marL="0" lvl="1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defRPr/>
                </a:pPr>
                <a:r>
                  <a:rPr lang="en-US" sz="140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Calibri" panose="020F0502020204030204"/>
                  </a:rPr>
                  <a:t>2015</a:t>
                </a:r>
                <a:endParaRPr lang="en-MY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6BEBDA1-0950-4818-9541-48E28F121658}"/>
              </a:ext>
            </a:extLst>
          </p:cNvPr>
          <p:cNvGrpSpPr/>
          <p:nvPr/>
        </p:nvGrpSpPr>
        <p:grpSpPr>
          <a:xfrm>
            <a:off x="3527036" y="3687975"/>
            <a:ext cx="2851927" cy="420292"/>
            <a:chOff x="3527036" y="3842723"/>
            <a:chExt cx="2851927" cy="42029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889A2F1-0024-4D3A-BE97-AE75A10383CD}"/>
                </a:ext>
              </a:extLst>
            </p:cNvPr>
            <p:cNvSpPr txBox="1"/>
            <p:nvPr/>
          </p:nvSpPr>
          <p:spPr>
            <a:xfrm>
              <a:off x="3527036" y="3843182"/>
              <a:ext cx="1748261" cy="419833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1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defRPr/>
              </a:pPr>
              <a:r>
                <a:rPr lang="en-MY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Greeneries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93C327B-A046-4859-A054-D39AFFF3D663}"/>
                </a:ext>
              </a:extLst>
            </p:cNvPr>
            <p:cNvGrpSpPr/>
            <p:nvPr/>
          </p:nvGrpSpPr>
          <p:grpSpPr>
            <a:xfrm>
              <a:off x="5281867" y="3842723"/>
              <a:ext cx="1097096" cy="419833"/>
              <a:chOff x="1571884" y="1931858"/>
              <a:chExt cx="3340254" cy="411468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CB5C1D3-FF5C-4E6E-9880-8CCA21882DFA}"/>
                  </a:ext>
                </a:extLst>
              </p:cNvPr>
              <p:cNvSpPr/>
              <p:nvPr/>
            </p:nvSpPr>
            <p:spPr>
              <a:xfrm>
                <a:off x="1571884" y="1931858"/>
                <a:ext cx="3340254" cy="411468"/>
              </a:xfrm>
              <a:prstGeom prst="rect">
                <a:avLst/>
              </a:prstGeom>
            </p:spPr>
            <p:style>
              <a:lnRef idx="2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A95360F-F140-4532-B561-A77C7B5EE8B9}"/>
                  </a:ext>
                </a:extLst>
              </p:cNvPr>
              <p:cNvSpPr txBox="1"/>
              <p:nvPr/>
            </p:nvSpPr>
            <p:spPr>
              <a:xfrm>
                <a:off x="1571884" y="1931858"/>
                <a:ext cx="3340254" cy="41146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390" tIns="72390" rIns="72390" bIns="72390" numCol="1" spcCol="1270" anchor="ctr" anchorCtr="0">
                <a:noAutofit/>
              </a:bodyPr>
              <a:lstStyle/>
              <a:p>
                <a:pPr marL="0" lvl="1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defRPr/>
                </a:pPr>
                <a:r>
                  <a:rPr lang="en-US" sz="140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Calibri" panose="020F0502020204030204"/>
                  </a:rPr>
                  <a:t>2015</a:t>
                </a:r>
                <a:endParaRPr lang="en-MY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FC7A93D5-7F5B-42A9-928C-A6691744743A}"/>
              </a:ext>
            </a:extLst>
          </p:cNvPr>
          <p:cNvSpPr/>
          <p:nvPr/>
        </p:nvSpPr>
        <p:spPr>
          <a:xfrm>
            <a:off x="3526268" y="1498777"/>
            <a:ext cx="2833830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spAutoFit/>
          </a:bodyPr>
          <a:lstStyle/>
          <a:p>
            <a:pPr defTabSz="457200">
              <a:defRPr/>
            </a:pPr>
            <a:r>
              <a:rPr lang="en-MY" sz="1400" b="1" dirty="0">
                <a:solidFill>
                  <a:prstClr val="black"/>
                </a:solidFill>
                <a:highlight>
                  <a:srgbClr val="C0C0C0"/>
                </a:highlight>
                <a:latin typeface="Calibri" panose="020F0502020204030204"/>
              </a:rPr>
              <a:t>Elements                     : Baseline Year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FC24A7-759D-4E42-8B50-1FADE6DDFC4C}"/>
              </a:ext>
            </a:extLst>
          </p:cNvPr>
          <p:cNvGrpSpPr/>
          <p:nvPr/>
        </p:nvGrpSpPr>
        <p:grpSpPr>
          <a:xfrm>
            <a:off x="3527037" y="957525"/>
            <a:ext cx="2851926" cy="446517"/>
            <a:chOff x="3526652" y="2823479"/>
            <a:chExt cx="2851926" cy="446517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C893405-9AB0-4933-977C-0357D9D00886}"/>
                </a:ext>
              </a:extLst>
            </p:cNvPr>
            <p:cNvSpPr txBox="1"/>
            <p:nvPr/>
          </p:nvSpPr>
          <p:spPr>
            <a:xfrm>
              <a:off x="3526652" y="2823479"/>
              <a:ext cx="1748261" cy="44513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1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defRPr/>
              </a:pPr>
              <a:r>
                <a:rPr lang="en-MY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Assessment Year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36ABF60-1E75-4BD9-8913-FBBE474B6AF2}"/>
                </a:ext>
              </a:extLst>
            </p:cNvPr>
            <p:cNvSpPr txBox="1"/>
            <p:nvPr/>
          </p:nvSpPr>
          <p:spPr>
            <a:xfrm>
              <a:off x="5281482" y="2824860"/>
              <a:ext cx="1097096" cy="445136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1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defRPr/>
              </a:pPr>
              <a:r>
                <a:rPr lang="en-US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2020</a:t>
              </a:r>
              <a:endParaRPr lang="en-MY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331D7A65-346C-4F7A-875D-34FE54C3C269}"/>
              </a:ext>
            </a:extLst>
          </p:cNvPr>
          <p:cNvSpPr txBox="1"/>
          <p:nvPr/>
        </p:nvSpPr>
        <p:spPr>
          <a:xfrm>
            <a:off x="6643034" y="2235777"/>
            <a:ext cx="3119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&lt;INSERT LOCATION’S PHOTO&gt;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1D139D2-CEE7-4779-B21C-2A411C6FE21B}"/>
              </a:ext>
            </a:extLst>
          </p:cNvPr>
          <p:cNvSpPr/>
          <p:nvPr/>
        </p:nvSpPr>
        <p:spPr>
          <a:xfrm>
            <a:off x="3526268" y="4227468"/>
            <a:ext cx="6213763" cy="24406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dirty="0"/>
              <a:t>&lt;INSERT DESCRIPTION&gt;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A1AB71-2AC6-905D-DB99-B560813BD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079EFC-E498-4FE2-80FD-6935810F0762}" type="slidenum">
              <a:rPr lang="en-MY" smtClean="0"/>
              <a:pPr/>
              <a:t>7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64103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80C45-0AFB-427E-827B-F69BDD21E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LOCATION MAP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416B2A-494F-4CFB-98B5-86BA32477803}"/>
              </a:ext>
            </a:extLst>
          </p:cNvPr>
          <p:cNvGrpSpPr/>
          <p:nvPr/>
        </p:nvGrpSpPr>
        <p:grpSpPr>
          <a:xfrm>
            <a:off x="623023" y="6332214"/>
            <a:ext cx="8659954" cy="372050"/>
            <a:chOff x="783724" y="6247808"/>
            <a:chExt cx="8659954" cy="37205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E121BBB-C503-4CB5-8BE5-B390770136E9}"/>
                </a:ext>
              </a:extLst>
            </p:cNvPr>
            <p:cNvGrpSpPr/>
            <p:nvPr/>
          </p:nvGrpSpPr>
          <p:grpSpPr>
            <a:xfrm>
              <a:off x="3593742" y="6249597"/>
              <a:ext cx="2832716" cy="370261"/>
              <a:chOff x="-980661" y="5944262"/>
              <a:chExt cx="4308278" cy="45450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E9612A6-078A-4D2D-BE7A-AFE79B9F50D1}"/>
                  </a:ext>
                </a:extLst>
              </p:cNvPr>
              <p:cNvSpPr/>
              <p:nvPr/>
            </p:nvSpPr>
            <p:spPr>
              <a:xfrm>
                <a:off x="-980661" y="5945402"/>
                <a:ext cx="2486721" cy="45336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 defTabSz="457200">
                  <a:defRPr/>
                </a:pPr>
                <a:r>
                  <a:rPr lang="en-MY">
                    <a:solidFill>
                      <a:prstClr val="black"/>
                    </a:solidFill>
                    <a:latin typeface="Calibri" panose="020F0502020204030204"/>
                  </a:rPr>
                  <a:t>Zone Area (ha):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04532BE-05DF-4C6A-82B5-25A1A4674F26}"/>
                  </a:ext>
                </a:extLst>
              </p:cNvPr>
              <p:cNvSpPr/>
              <p:nvPr/>
            </p:nvSpPr>
            <p:spPr>
              <a:xfrm>
                <a:off x="1502683" y="5944262"/>
                <a:ext cx="1824934" cy="453369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159.89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en-MY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69B5C06-7426-40C0-ACAD-5EB7CFA5A38A}"/>
                </a:ext>
              </a:extLst>
            </p:cNvPr>
            <p:cNvGrpSpPr/>
            <p:nvPr/>
          </p:nvGrpSpPr>
          <p:grpSpPr>
            <a:xfrm>
              <a:off x="783724" y="6250524"/>
              <a:ext cx="2721368" cy="369332"/>
              <a:chOff x="-337706" y="5945402"/>
              <a:chExt cx="4138928" cy="45336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8226CEE-4355-4388-BC3A-F0E712BD67DA}"/>
                  </a:ext>
                </a:extLst>
              </p:cNvPr>
              <p:cNvSpPr/>
              <p:nvPr/>
            </p:nvSpPr>
            <p:spPr>
              <a:xfrm>
                <a:off x="-337706" y="5945402"/>
                <a:ext cx="2313329" cy="45336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 defTabSz="457200">
                  <a:defRPr/>
                </a:pPr>
                <a:r>
                  <a:rPr lang="en-MY">
                    <a:solidFill>
                      <a:prstClr val="black"/>
                    </a:solidFill>
                    <a:latin typeface="Calibri" panose="020F0502020204030204"/>
                  </a:rPr>
                  <a:t>PBT Area (ha):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4844162-0DBC-46D7-B1F1-451EA5733466}"/>
                  </a:ext>
                </a:extLst>
              </p:cNvPr>
              <p:cNvSpPr/>
              <p:nvPr/>
            </p:nvSpPr>
            <p:spPr>
              <a:xfrm>
                <a:off x="1976288" y="5945403"/>
                <a:ext cx="1824934" cy="453368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29,030.00</a:t>
                </a:r>
                <a:endParaRPr lang="en-MY" dirty="0">
                  <a:solidFill>
                    <a:schemeClr val="tx1"/>
                  </a:solidFill>
                  <a:highlight>
                    <a:srgbClr val="FFFF00"/>
                  </a:highlight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DA3BBF6-DAE2-4107-8475-A67D4A4099E8}"/>
                </a:ext>
              </a:extLst>
            </p:cNvPr>
            <p:cNvGrpSpPr/>
            <p:nvPr/>
          </p:nvGrpSpPr>
          <p:grpSpPr>
            <a:xfrm>
              <a:off x="6517766" y="6247808"/>
              <a:ext cx="2925912" cy="369332"/>
              <a:chOff x="-980663" y="5945402"/>
              <a:chExt cx="4450024" cy="453369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1AC77DF-62CD-466F-A070-782624934032}"/>
                  </a:ext>
                </a:extLst>
              </p:cNvPr>
              <p:cNvSpPr/>
              <p:nvPr/>
            </p:nvSpPr>
            <p:spPr>
              <a:xfrm>
                <a:off x="-980663" y="5945402"/>
                <a:ext cx="2690269" cy="45336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 defTabSz="457200">
                  <a:defRPr/>
                </a:pPr>
                <a:r>
                  <a:rPr lang="en-MY">
                    <a:solidFill>
                      <a:prstClr val="black"/>
                    </a:solidFill>
                    <a:latin typeface="Calibri" panose="020F0502020204030204"/>
                  </a:rPr>
                  <a:t>Percentage Area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4C548B9-BF2B-433A-85B1-0693A754E40A}"/>
                  </a:ext>
                </a:extLst>
              </p:cNvPr>
              <p:cNvSpPr/>
              <p:nvPr/>
            </p:nvSpPr>
            <p:spPr>
              <a:xfrm>
                <a:off x="1644424" y="5945402"/>
                <a:ext cx="1824937" cy="453369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ctr"/>
                <a:r>
                  <a:rPr lang="en-US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0.55%</a:t>
                </a:r>
                <a:endParaRPr lang="en-MY" dirty="0">
                  <a:solidFill>
                    <a:prstClr val="black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</p:grp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A310B5A4-619D-4581-8814-A295FEB2A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25" y="1082292"/>
            <a:ext cx="9393750" cy="5107493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A3229C6-7B97-5927-B59D-7390C9CDBA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MGTC/DC/REC/LCC-004 – REV: 0  11/5/2020</a:t>
            </a:r>
            <a:endParaRPr lang="en-MY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AD4D2B9-8FCE-535E-9F46-69BF479FC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Malaysian Green Technology and Climate Change Corporation</a:t>
            </a:r>
            <a:endParaRPr lang="en-MY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4C567C2-8A1E-D7FA-5523-2AB9F2444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079EFC-E498-4FE2-80FD-6935810F0762}" type="slidenum">
              <a:rPr lang="en-MY" smtClean="0"/>
              <a:pPr/>
              <a:t>8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1985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15F30-C5C7-4E0D-942B-45DC612FD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LCC COMMITTEE / TASK FORCE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8EAA22E-2960-4424-8AF2-34DF9FE4FA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833286"/>
              </p:ext>
            </p:extLst>
          </p:nvPr>
        </p:nvGraphicFramePr>
        <p:xfrm>
          <a:off x="455406" y="1633774"/>
          <a:ext cx="584637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9150D40-F376-4CE6-52DA-4874C0B0D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Malaysian Green Technology and Climate Change Corporation</a:t>
            </a:r>
            <a:endParaRPr lang="en-MY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C6BA60-B918-4466-89C8-65F6C0EB9912}"/>
              </a:ext>
            </a:extLst>
          </p:cNvPr>
          <p:cNvSpPr txBox="1"/>
          <p:nvPr/>
        </p:nvSpPr>
        <p:spPr>
          <a:xfrm>
            <a:off x="117231" y="969942"/>
            <a:ext cx="9788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Display your LCC Committee / Task Force 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organisational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 chart and explain their key roles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F7B069-ADD9-4472-9204-107F36DC75CC}"/>
              </a:ext>
            </a:extLst>
          </p:cNvPr>
          <p:cNvSpPr txBox="1">
            <a:spLocks/>
          </p:cNvSpPr>
          <p:nvPr/>
        </p:nvSpPr>
        <p:spPr>
          <a:xfrm>
            <a:off x="6527409" y="2204205"/>
            <a:ext cx="3207434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MY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E6C07C-6A68-4DE7-AA6F-B2F7AA6FC108}"/>
              </a:ext>
            </a:extLst>
          </p:cNvPr>
          <p:cNvSpPr/>
          <p:nvPr/>
        </p:nvSpPr>
        <p:spPr>
          <a:xfrm>
            <a:off x="6527409" y="1597580"/>
            <a:ext cx="3277773" cy="651134"/>
          </a:xfrm>
          <a:prstGeom prst="rect">
            <a:avLst/>
          </a:prstGeom>
          <a:solidFill>
            <a:srgbClr val="1B438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chemeClr val="bg1"/>
                </a:solidFill>
              </a:rPr>
              <a:t>ROLES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D5DBF4-6A89-4879-A10B-3CE8983030A0}"/>
              </a:ext>
            </a:extLst>
          </p:cNvPr>
          <p:cNvSpPr/>
          <p:nvPr/>
        </p:nvSpPr>
        <p:spPr>
          <a:xfrm>
            <a:off x="6548262" y="2350697"/>
            <a:ext cx="324848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What are the roles of committee?</a:t>
            </a:r>
          </a:p>
          <a:p>
            <a:pPr algn="ctr"/>
            <a:endParaRPr 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Explain their roles on low carbon implementation.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CF235F-12B5-4B3D-8CD9-C53A8D2040D7}"/>
              </a:ext>
            </a:extLst>
          </p:cNvPr>
          <p:cNvSpPr/>
          <p:nvPr/>
        </p:nvSpPr>
        <p:spPr>
          <a:xfrm>
            <a:off x="6527409" y="2328990"/>
            <a:ext cx="3277773" cy="42415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66F93B0-FE10-F3EC-A8F6-F436B326A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079EFC-E498-4FE2-80FD-6935810F0762}" type="slidenum">
              <a:rPr lang="en-MY" smtClean="0"/>
              <a:pPr/>
              <a:t>9</a:t>
            </a:fld>
            <a:endParaRPr lang="en-MY" dirty="0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97595D78-FB89-9466-EB69-C3CA341CC732}"/>
              </a:ext>
            </a:extLst>
          </p:cNvPr>
          <p:cNvSpPr txBox="1">
            <a:spLocks/>
          </p:cNvSpPr>
          <p:nvPr/>
        </p:nvSpPr>
        <p:spPr>
          <a:xfrm>
            <a:off x="0" y="6356352"/>
            <a:ext cx="35591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MGTC/DC/REC/LCC-004 – REV: 1 - 09/06/2022</a:t>
            </a:r>
            <a:endParaRPr lang="en-MY" sz="1200" dirty="0"/>
          </a:p>
        </p:txBody>
      </p:sp>
    </p:spTree>
    <p:extLst>
      <p:ext uri="{BB962C8B-B14F-4D97-AF65-F5344CB8AC3E}">
        <p14:creationId xmlns:p14="http://schemas.microsoft.com/office/powerpoint/2010/main" val="3501173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1309</TotalTime>
  <Words>1483</Words>
  <Application>Microsoft Office PowerPoint</Application>
  <PresentationFormat>A4 Paper (210x297 mm)</PresentationFormat>
  <Paragraphs>285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Office Theme</vt:lpstr>
      <vt:lpstr>LCC BLUEPRINT IMPLEMENTATION DOCUMENT</vt:lpstr>
      <vt:lpstr>CONTENTS</vt:lpstr>
      <vt:lpstr>EXECUTIVE SUMMARY</vt:lpstr>
      <vt:lpstr>EXECUTIVE SUMMARY</vt:lpstr>
      <vt:lpstr>BACKGROUND</vt:lpstr>
      <vt:lpstr>OUR LOW CARBON COMMITMENT</vt:lpstr>
      <vt:lpstr>PROJECT INFORMATION</vt:lpstr>
      <vt:lpstr>LOCATION MAP</vt:lpstr>
      <vt:lpstr>LCC COMMITTEE / TASK FORCE</vt:lpstr>
      <vt:lpstr>PARTNERS &amp; STAKEHOLDERS</vt:lpstr>
      <vt:lpstr>IMPLEMENTATION APPROACH</vt:lpstr>
      <vt:lpstr>TARGETS – EMISSIONS REDUCTION / AVOIDED</vt:lpstr>
      <vt:lpstr>TARGETS – CARBON SEQUESTRATION</vt:lpstr>
      <vt:lpstr>Strategies / Actions </vt:lpstr>
      <vt:lpstr>IMPLEMENTATION STATUS</vt:lpstr>
      <vt:lpstr>Status of Implementation</vt:lpstr>
      <vt:lpstr>CARBON EMISSIONS RESULT</vt:lpstr>
      <vt:lpstr>CO2 RESULTS </vt:lpstr>
      <vt:lpstr>APPENDIX</vt:lpstr>
      <vt:lpstr>APPENDIX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LCC BLUEPRINT IMPLEMENTATION DOCUMENT</dc:title>
  <dc:creator>Nor Aslaili Bt. Mahmood</dc:creator>
  <cp:lastModifiedBy>Nur Sarah Mohd Ali</cp:lastModifiedBy>
  <cp:revision>10</cp:revision>
  <dcterms:created xsi:type="dcterms:W3CDTF">2021-09-01T01:35:18Z</dcterms:created>
  <dcterms:modified xsi:type="dcterms:W3CDTF">2022-06-09T05:02:15Z</dcterms:modified>
</cp:coreProperties>
</file>